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0" r:id="rId2"/>
    <p:sldId id="301" r:id="rId3"/>
    <p:sldId id="302" r:id="rId4"/>
    <p:sldId id="304" r:id="rId5"/>
    <p:sldId id="303" r:id="rId6"/>
    <p:sldId id="305" r:id="rId7"/>
    <p:sldId id="306" r:id="rId8"/>
    <p:sldId id="307" r:id="rId9"/>
    <p:sldId id="308" r:id="rId10"/>
    <p:sldId id="309" r:id="rId11"/>
    <p:sldId id="310" r:id="rId12"/>
    <p:sldId id="311" r:id="rId13"/>
    <p:sldId id="312" r:id="rId14"/>
    <p:sldId id="313" r:id="rId15"/>
    <p:sldId id="314" r:id="rId16"/>
    <p:sldId id="318" r:id="rId17"/>
    <p:sldId id="315" r:id="rId18"/>
    <p:sldId id="316" r:id="rId19"/>
    <p:sldId id="317"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4" autoAdjust="0"/>
    <p:restoredTop sz="94639" autoAdjust="0"/>
  </p:normalViewPr>
  <p:slideViewPr>
    <p:cSldViewPr snapToGrid="0" snapToObjects="1">
      <p:cViewPr>
        <p:scale>
          <a:sx n="125" d="100"/>
          <a:sy n="125" d="100"/>
        </p:scale>
        <p:origin x="-72"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1EDB3-3CDA-45C7-88E2-8282B8938C50}" type="datetimeFigureOut">
              <a:rPr lang="en-US" smtClean="0"/>
              <a:t>10/13/2013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31C2C-2943-471B-84E5-A2A17EB8CEE5}" type="slidenum">
              <a:rPr lang="en-US" smtClean="0"/>
              <a:t>‹#›</a:t>
            </a:fld>
            <a:endParaRPr lang="en-US"/>
          </a:p>
        </p:txBody>
      </p:sp>
    </p:spTree>
    <p:extLst>
      <p:ext uri="{BB962C8B-B14F-4D97-AF65-F5344CB8AC3E}">
        <p14:creationId xmlns:p14="http://schemas.microsoft.com/office/powerpoint/2010/main" val="276564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31C2C-2943-471B-84E5-A2A17EB8CEE5}" type="slidenum">
              <a:rPr lang="en-US" smtClean="0"/>
              <a:t>22</a:t>
            </a:fld>
            <a:endParaRPr lang="en-US"/>
          </a:p>
        </p:txBody>
      </p:sp>
    </p:spTree>
    <p:extLst>
      <p:ext uri="{BB962C8B-B14F-4D97-AF65-F5344CB8AC3E}">
        <p14:creationId xmlns:p14="http://schemas.microsoft.com/office/powerpoint/2010/main" val="200343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268650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07198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283115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206221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43D59-F5AA-4046-A80D-94853975C4FF}"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163694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43D59-F5AA-4046-A80D-94853975C4FF}"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160184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43D59-F5AA-4046-A80D-94853975C4FF}" type="datetimeFigureOut">
              <a:rPr lang="en-US" smtClean="0"/>
              <a:t>10/13/2013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48039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43D59-F5AA-4046-A80D-94853975C4FF}" type="datetimeFigureOut">
              <a:rPr lang="en-US" smtClean="0"/>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35204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43D59-F5AA-4046-A80D-94853975C4FF}" type="datetimeFigureOut">
              <a:rPr lang="en-US" smtClean="0"/>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46883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43D59-F5AA-4046-A80D-94853975C4FF}"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34794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43D59-F5AA-4046-A80D-94853975C4FF}"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7084A-CEB3-4ECB-AD8F-A07543BBB1B4}" type="slidenum">
              <a:rPr lang="en-US" smtClean="0"/>
              <a:t>‹#›</a:t>
            </a:fld>
            <a:endParaRPr lang="en-US"/>
          </a:p>
        </p:txBody>
      </p:sp>
    </p:spTree>
    <p:extLst>
      <p:ext uri="{BB962C8B-B14F-4D97-AF65-F5344CB8AC3E}">
        <p14:creationId xmlns:p14="http://schemas.microsoft.com/office/powerpoint/2010/main" val="55774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43D59-F5AA-4046-A80D-94853975C4FF}" type="datetimeFigureOut">
              <a:rPr lang="en-US" smtClean="0"/>
              <a:t>10/13/2013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7084A-CEB3-4ECB-AD8F-A07543BBB1B4}" type="slidenum">
              <a:rPr lang="en-US" smtClean="0"/>
              <a:t>‹#›</a:t>
            </a:fld>
            <a:endParaRPr lang="en-US"/>
          </a:p>
        </p:txBody>
      </p:sp>
    </p:spTree>
    <p:extLst>
      <p:ext uri="{BB962C8B-B14F-4D97-AF65-F5344CB8AC3E}">
        <p14:creationId xmlns:p14="http://schemas.microsoft.com/office/powerpoint/2010/main" val="68775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sp>
        <p:nvSpPr>
          <p:cNvPr id="22" name="Rectangle 21"/>
          <p:cNvSpPr/>
          <p:nvPr/>
        </p:nvSpPr>
        <p:spPr>
          <a:xfrm>
            <a:off x="233363" y="767661"/>
            <a:ext cx="1109662"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latin typeface="Times New Roman" pitchFamily="18" charset="0"/>
                <a:cs typeface="Times New Roman" pitchFamily="18" charset="0"/>
              </a:rPr>
              <a:t>PART II</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874292"/>
            <a:ext cx="6129376" cy="459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795461" y="767661"/>
            <a:ext cx="526065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I start in 5 BC for the Null hypothesis, which will show that the priestly rotations do not support the 3 BC dating for Messiah’s birth. The divisions start on the Sabbath before Tishri 1 with Jehoiarib, as we discovered from R. </a:t>
            </a:r>
            <a:r>
              <a:rPr lang="en-US" sz="1200" b="1" dirty="0" err="1" smtClean="0">
                <a:latin typeface="Times New Roman" pitchFamily="18" charset="0"/>
                <a:cs typeface="Times New Roman" pitchFamily="18" charset="0"/>
              </a:rPr>
              <a:t>Halaphta’s</a:t>
            </a:r>
            <a:r>
              <a:rPr lang="en-US" sz="1200" b="1" dirty="0" smtClean="0">
                <a:latin typeface="Times New Roman" pitchFamily="18" charset="0"/>
                <a:cs typeface="Times New Roman" pitchFamily="18" charset="0"/>
              </a:rPr>
              <a:t> statement.</a:t>
            </a:r>
          </a:p>
        </p:txBody>
      </p:sp>
      <p:sp>
        <p:nvSpPr>
          <p:cNvPr id="3" name="Rectangle 2"/>
          <p:cNvSpPr/>
          <p:nvPr/>
        </p:nvSpPr>
        <p:spPr>
          <a:xfrm>
            <a:off x="2294163" y="2809875"/>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4" name="Rectangle 3"/>
          <p:cNvSpPr/>
          <p:nvPr/>
        </p:nvSpPr>
        <p:spPr>
          <a:xfrm>
            <a:off x="2294163" y="3429000"/>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sp>
        <p:nvSpPr>
          <p:cNvPr id="5" name="Rectangle 4"/>
          <p:cNvSpPr/>
          <p:nvPr/>
        </p:nvSpPr>
        <p:spPr>
          <a:xfrm>
            <a:off x="2294163" y="4101584"/>
            <a:ext cx="1069524" cy="369332"/>
          </a:xfrm>
          <a:prstGeom prst="rect">
            <a:avLst/>
          </a:prstGeom>
        </p:spPr>
        <p:txBody>
          <a:bodyPr wrap="none">
            <a:spAutoFit/>
          </a:bodyPr>
          <a:lstStyle/>
          <a:p>
            <a:pPr algn="just"/>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Harim</a:t>
            </a:r>
            <a:endParaRPr lang="en-US" b="1" dirty="0">
              <a:latin typeface="Times New Roman" pitchFamily="18" charset="0"/>
              <a:cs typeface="Times New Roman" pitchFamily="18" charset="0"/>
            </a:endParaRPr>
          </a:p>
        </p:txBody>
      </p:sp>
      <p:sp>
        <p:nvSpPr>
          <p:cNvPr id="6" name="Rectangle 5"/>
          <p:cNvSpPr/>
          <p:nvPr/>
        </p:nvSpPr>
        <p:spPr>
          <a:xfrm>
            <a:off x="2294163" y="4701659"/>
            <a:ext cx="1120820" cy="369332"/>
          </a:xfrm>
          <a:prstGeom prst="rect">
            <a:avLst/>
          </a:prstGeom>
        </p:spPr>
        <p:txBody>
          <a:bodyPr wrap="none">
            <a:spAutoFit/>
          </a:bodyPr>
          <a:lstStyle/>
          <a:p>
            <a:pPr algn="just"/>
            <a:r>
              <a:rPr lang="en-US" b="1" dirty="0">
                <a:latin typeface="Times New Roman" pitchFamily="18" charset="0"/>
                <a:cs typeface="Times New Roman" pitchFamily="18" charset="0"/>
              </a:rPr>
              <a:t>4. </a:t>
            </a:r>
            <a:r>
              <a:rPr lang="en-US" b="1" dirty="0" err="1">
                <a:latin typeface="Times New Roman" pitchFamily="18" charset="0"/>
                <a:cs typeface="Times New Roman" pitchFamily="18" charset="0"/>
              </a:rPr>
              <a:t>Seorim</a:t>
            </a:r>
            <a:endParaRPr lang="en-US" b="1" dirty="0">
              <a:latin typeface="Times New Roman" pitchFamily="18" charset="0"/>
              <a:cs typeface="Times New Roman" pitchFamily="18" charset="0"/>
            </a:endParaRPr>
          </a:p>
        </p:txBody>
      </p:sp>
      <p:sp>
        <p:nvSpPr>
          <p:cNvPr id="9" name="Rectangle 8"/>
          <p:cNvSpPr/>
          <p:nvPr/>
        </p:nvSpPr>
        <p:spPr>
          <a:xfrm>
            <a:off x="2294163" y="5387459"/>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sp>
        <p:nvSpPr>
          <p:cNvPr id="2" name="Rectangle 1"/>
          <p:cNvSpPr/>
          <p:nvPr/>
        </p:nvSpPr>
        <p:spPr>
          <a:xfrm>
            <a:off x="803434" y="2933700"/>
            <a:ext cx="842486" cy="760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3" idx="3"/>
          </p:cNvCxnSpPr>
          <p:nvPr/>
        </p:nvCxnSpPr>
        <p:spPr>
          <a:xfrm flipH="1">
            <a:off x="3645815" y="1638300"/>
            <a:ext cx="3913715" cy="1356241"/>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414983" y="1752600"/>
            <a:ext cx="4144547" cy="1861066"/>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5" idx="3"/>
          </p:cNvCxnSpPr>
          <p:nvPr/>
        </p:nvCxnSpPr>
        <p:spPr>
          <a:xfrm flipH="1">
            <a:off x="3363687" y="1966571"/>
            <a:ext cx="4230840" cy="231967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3"/>
          </p:cNvCxnSpPr>
          <p:nvPr/>
        </p:nvCxnSpPr>
        <p:spPr>
          <a:xfrm flipH="1">
            <a:off x="3414983" y="2151237"/>
            <a:ext cx="4144547" cy="2735088"/>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9" idx="3"/>
          </p:cNvCxnSpPr>
          <p:nvPr/>
        </p:nvCxnSpPr>
        <p:spPr>
          <a:xfrm flipH="1">
            <a:off x="3722759" y="2335903"/>
            <a:ext cx="3871768" cy="3236222"/>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22020" y="1974191"/>
            <a:ext cx="344805" cy="169277"/>
          </a:xfrm>
          <a:prstGeom prst="rect">
            <a:avLst/>
          </a:prstGeom>
          <a:solidFill>
            <a:schemeClr val="bg1"/>
          </a:solidFill>
        </p:spPr>
        <p:txBody>
          <a:bodyPr wrap="square" lIns="0" tIns="0" rIns="0" bIns="0" rtlCol="0">
            <a:spAutoFit/>
          </a:bodyPr>
          <a:lstStyle/>
          <a:p>
            <a:pPr algn="ctr"/>
            <a:r>
              <a:rPr lang="en-US" sz="1100" b="1" dirty="0" smtClean="0"/>
              <a:t>4135</a:t>
            </a:r>
            <a:endParaRPr lang="en-US" sz="1100" b="1" dirty="0"/>
          </a:p>
        </p:txBody>
      </p:sp>
    </p:spTree>
    <p:extLst>
      <p:ext uri="{BB962C8B-B14F-4D97-AF65-F5344CB8AC3E}">
        <p14:creationId xmlns:p14="http://schemas.microsoft.com/office/powerpoint/2010/main" val="3293754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7621"/>
            <a:ext cx="6238875" cy="469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2</a:t>
            </a:r>
            <a:endParaRPr lang="en-US" sz="8800" dirty="0"/>
          </a:p>
        </p:txBody>
      </p:sp>
      <p:sp>
        <p:nvSpPr>
          <p:cNvPr id="6" name="TextBox 5"/>
          <p:cNvSpPr txBox="1"/>
          <p:nvPr/>
        </p:nvSpPr>
        <p:spPr>
          <a:xfrm>
            <a:off x="998220" y="189037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3084372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488"/>
            <a:ext cx="6353175" cy="476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3</a:t>
            </a:r>
            <a:endParaRPr lang="en-US" sz="8800" dirty="0"/>
          </a:p>
        </p:txBody>
      </p:sp>
      <p:sp>
        <p:nvSpPr>
          <p:cNvPr id="6" name="TextBox 5"/>
          <p:cNvSpPr txBox="1"/>
          <p:nvPr/>
        </p:nvSpPr>
        <p:spPr>
          <a:xfrm>
            <a:off x="1013460" y="17989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94656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0794"/>
            <a:ext cx="714375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4</a:t>
            </a:r>
            <a:endParaRPr lang="en-US" sz="8800" dirty="0"/>
          </a:p>
        </p:txBody>
      </p:sp>
      <p:sp>
        <p:nvSpPr>
          <p:cNvPr id="5" name="TextBox 4"/>
          <p:cNvSpPr txBox="1"/>
          <p:nvPr/>
        </p:nvSpPr>
        <p:spPr>
          <a:xfrm>
            <a:off x="1127760" y="125791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91424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845"/>
            <a:ext cx="714375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5</a:t>
            </a:r>
            <a:endParaRPr lang="en-US" sz="8800" dirty="0"/>
          </a:p>
        </p:txBody>
      </p:sp>
      <p:sp>
        <p:nvSpPr>
          <p:cNvPr id="6" name="TextBox 5"/>
          <p:cNvSpPr txBox="1"/>
          <p:nvPr/>
        </p:nvSpPr>
        <p:spPr>
          <a:xfrm>
            <a:off x="1104900" y="12274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4103986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034595"/>
            <a:ext cx="71628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50" y="2276475"/>
            <a:ext cx="933450" cy="1238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6200" y="2872919"/>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6</a:t>
            </a:r>
            <a:endParaRPr lang="en-US" sz="8800" dirty="0"/>
          </a:p>
        </p:txBody>
      </p:sp>
      <p:sp>
        <p:nvSpPr>
          <p:cNvPr id="6" name="Rectangle 5"/>
          <p:cNvSpPr/>
          <p:nvPr/>
        </p:nvSpPr>
        <p:spPr>
          <a:xfrm>
            <a:off x="4564837" y="1124446"/>
            <a:ext cx="2943225"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annunciation to Miriam was in the 6</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month of Elizabeth. What is the reasonable amount of time here?  The NULL hypothesis is going to come up too short on the time.  What we need for the correct hypothesis (2 BC) is the maximum amount of time reasonable.  So we will use the maximum reasonable time here.  I am treating both theories exactly the same in this astronomical “thought” experiment.</a:t>
            </a:r>
            <a:endParaRPr lang="en-US" sz="1200" b="1" dirty="0">
              <a:latin typeface="Times New Roman" pitchFamily="18" charset="0"/>
              <a:cs typeface="Times New Roman" pitchFamily="18" charset="0"/>
            </a:endParaRPr>
          </a:p>
        </p:txBody>
      </p:sp>
      <p:sp>
        <p:nvSpPr>
          <p:cNvPr id="7" name="Rectangle 6"/>
          <p:cNvSpPr/>
          <p:nvPr/>
        </p:nvSpPr>
        <p:spPr>
          <a:xfrm>
            <a:off x="3209925" y="3972421"/>
            <a:ext cx="379095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Therefore, we will peg the NULL hypothesis annunciation here on the new moon day.</a:t>
            </a:r>
            <a:endParaRPr lang="en-US" sz="1200" b="1" dirty="0">
              <a:latin typeface="Times New Roman" pitchFamily="18" charset="0"/>
              <a:cs typeface="Times New Roman" pitchFamily="18" charset="0"/>
            </a:endParaRPr>
          </a:p>
        </p:txBody>
      </p:sp>
      <p:cxnSp>
        <p:nvCxnSpPr>
          <p:cNvPr id="8" name="Straight Arrow Connector 7"/>
          <p:cNvCxnSpPr>
            <a:stCxn id="7" idx="1"/>
          </p:cNvCxnSpPr>
          <p:nvPr/>
        </p:nvCxnSpPr>
        <p:spPr>
          <a:xfrm flipH="1">
            <a:off x="2133600" y="4203254"/>
            <a:ext cx="1076325" cy="64497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27760" y="119695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3966615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6"/>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6806"/>
            <a:ext cx="6115050" cy="46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45540" y="901972"/>
            <a:ext cx="186928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NULL Annunciation Date</a:t>
            </a:r>
            <a:endParaRPr lang="en-US" sz="1200" b="1" dirty="0">
              <a:latin typeface="Times New Roman" pitchFamily="18" charset="0"/>
              <a:cs typeface="Times New Roman" pitchFamily="18" charset="0"/>
            </a:endParaRPr>
          </a:p>
        </p:txBody>
      </p:sp>
      <p:cxnSp>
        <p:nvCxnSpPr>
          <p:cNvPr id="5" name="Straight Arrow Connector 4"/>
          <p:cNvCxnSpPr>
            <a:stCxn id="4" idx="1"/>
          </p:cNvCxnSpPr>
          <p:nvPr/>
        </p:nvCxnSpPr>
        <p:spPr>
          <a:xfrm flipH="1">
            <a:off x="2066916" y="1040472"/>
            <a:ext cx="378624" cy="16170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98212" y="691619"/>
            <a:ext cx="3540938"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Next, we make the same assumption as with the TRUE hypothesis (Both hypothesis need the maximum amount of time).  We say that Miryam had just begun the third week of her cycle at the annunciation, i.e. had just missed the time of fertility. That is she was on day 16 or so of the 28 day cycle.  This means that conception comes in three weeks, on day 14 of the next cycle.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Now we have the NULL hypothesis conception date for Yeshua, the 28th day of the 8</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month.</a:t>
            </a:r>
            <a:endParaRPr lang="en-US" sz="1200" b="1" dirty="0">
              <a:latin typeface="Times New Roman" pitchFamily="18" charset="0"/>
              <a:cs typeface="Times New Roman" pitchFamily="18" charset="0"/>
            </a:endParaRPr>
          </a:p>
        </p:txBody>
      </p:sp>
      <p:cxnSp>
        <p:nvCxnSpPr>
          <p:cNvPr id="9" name="Straight Arrow Connector 8"/>
          <p:cNvCxnSpPr>
            <a:stCxn id="8" idx="1"/>
          </p:cNvCxnSpPr>
          <p:nvPr/>
        </p:nvCxnSpPr>
        <p:spPr>
          <a:xfrm flipH="1">
            <a:off x="1514475" y="1753448"/>
            <a:ext cx="3383737" cy="35076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663" y="3903607"/>
            <a:ext cx="3479006" cy="1357531"/>
          </a:xfrm>
          <a:prstGeom prst="rect">
            <a:avLst/>
          </a:prstGeom>
          <a:noFill/>
          <a:ln>
            <a:noFill/>
          </a:ln>
          <a:effectLst/>
        </p:spPr>
      </p:pic>
      <p:cxnSp>
        <p:nvCxnSpPr>
          <p:cNvPr id="15" name="Straight Arrow Connector 14"/>
          <p:cNvCxnSpPr/>
          <p:nvPr/>
        </p:nvCxnSpPr>
        <p:spPr>
          <a:xfrm flipV="1">
            <a:off x="1676400" y="5105400"/>
            <a:ext cx="3152775" cy="112395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6200" y="2872919"/>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7</a:t>
            </a:r>
            <a:r>
              <a:rPr lang="en-US" sz="1600" baseline="30000" dirty="0" smtClean="0"/>
              <a:t>th</a:t>
            </a:r>
            <a:r>
              <a:rPr lang="en-US" sz="1600" dirty="0" smtClean="0"/>
              <a:t> month would begin on the 2</a:t>
            </a:r>
            <a:r>
              <a:rPr lang="en-US" sz="1600" baseline="30000" dirty="0" smtClean="0"/>
              <a:t>nd</a:t>
            </a:r>
            <a:r>
              <a:rPr lang="en-US" sz="1600" dirty="0" smtClean="0"/>
              <a:t> day of the month here.</a:t>
            </a:r>
            <a:endParaRPr lang="en-US" sz="1600" dirty="0"/>
          </a:p>
        </p:txBody>
      </p:sp>
      <p:cxnSp>
        <p:nvCxnSpPr>
          <p:cNvPr id="11" name="Straight Arrow Connector 10"/>
          <p:cNvCxnSpPr>
            <a:stCxn id="10" idx="7"/>
          </p:cNvCxnSpPr>
          <p:nvPr/>
        </p:nvCxnSpPr>
        <p:spPr>
          <a:xfrm flipV="1">
            <a:off x="1832301" y="2872919"/>
            <a:ext cx="1002339" cy="2580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60120" y="19513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564290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31" presetClass="entr" presetSubtype="0" fill="hold" nodeType="withEffect">
                                  <p:stCondLst>
                                    <p:cond delay="0"/>
                                  </p:stCondLst>
                                  <p:childTnLst>
                                    <p:set>
                                      <p:cBhvr>
                                        <p:cTn id="27" dur="1" fill="hold">
                                          <p:stCondLst>
                                            <p:cond delay="0"/>
                                          </p:stCondLst>
                                        </p:cTn>
                                        <p:tgtEl>
                                          <p:spTgt spid="7171"/>
                                        </p:tgtEl>
                                        <p:attrNameLst>
                                          <p:attrName>style.visibility</p:attrName>
                                        </p:attrNameLst>
                                      </p:cBhvr>
                                      <p:to>
                                        <p:strVal val="visible"/>
                                      </p:to>
                                    </p:set>
                                    <p:anim calcmode="lin" valueType="num">
                                      <p:cBhvr>
                                        <p:cTn id="28" dur="1000" fill="hold"/>
                                        <p:tgtEl>
                                          <p:spTgt spid="7171"/>
                                        </p:tgtEl>
                                        <p:attrNameLst>
                                          <p:attrName>ppt_w</p:attrName>
                                        </p:attrNameLst>
                                      </p:cBhvr>
                                      <p:tavLst>
                                        <p:tav tm="0">
                                          <p:val>
                                            <p:fltVal val="0"/>
                                          </p:val>
                                        </p:tav>
                                        <p:tav tm="100000">
                                          <p:val>
                                            <p:strVal val="#ppt_w"/>
                                          </p:val>
                                        </p:tav>
                                      </p:tavLst>
                                    </p:anim>
                                    <p:anim calcmode="lin" valueType="num">
                                      <p:cBhvr>
                                        <p:cTn id="29" dur="1000" fill="hold"/>
                                        <p:tgtEl>
                                          <p:spTgt spid="7171"/>
                                        </p:tgtEl>
                                        <p:attrNameLst>
                                          <p:attrName>ppt_h</p:attrName>
                                        </p:attrNameLst>
                                      </p:cBhvr>
                                      <p:tavLst>
                                        <p:tav tm="0">
                                          <p:val>
                                            <p:fltVal val="0"/>
                                          </p:val>
                                        </p:tav>
                                        <p:tav tm="100000">
                                          <p:val>
                                            <p:strVal val="#ppt_h"/>
                                          </p:val>
                                        </p:tav>
                                      </p:tavLst>
                                    </p:anim>
                                    <p:anim calcmode="lin" valueType="num">
                                      <p:cBhvr>
                                        <p:cTn id="30" dur="1000" fill="hold"/>
                                        <p:tgtEl>
                                          <p:spTgt spid="7171"/>
                                        </p:tgtEl>
                                        <p:attrNameLst>
                                          <p:attrName>style.rotation</p:attrName>
                                        </p:attrNameLst>
                                      </p:cBhvr>
                                      <p:tavLst>
                                        <p:tav tm="0">
                                          <p:val>
                                            <p:fltVal val="90"/>
                                          </p:val>
                                        </p:tav>
                                        <p:tav tm="100000">
                                          <p:val>
                                            <p:fltVal val="0"/>
                                          </p:val>
                                        </p:tav>
                                      </p:tavLst>
                                    </p:anim>
                                    <p:animEffect transition="in" filter="fade">
                                      <p:cBhvr>
                                        <p:cTn id="31" dur="1000"/>
                                        <p:tgtEl>
                                          <p:spTgt spid="7171"/>
                                        </p:tgtEl>
                                      </p:cBhvr>
                                    </p:animEffect>
                                  </p:childTnLst>
                                </p:cTn>
                              </p:par>
                            </p:childTnLst>
                          </p:cTn>
                        </p:par>
                        <p:par>
                          <p:cTn id="32" fill="hold">
                            <p:stCondLst>
                              <p:cond delay="1000"/>
                            </p:stCondLst>
                            <p:childTnLst>
                              <p:par>
                                <p:cTn id="33" presetID="42" presetClass="entr" presetSubtype="0"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6"/>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6806"/>
            <a:ext cx="6115050" cy="46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124575" y="485106"/>
            <a:ext cx="2962275" cy="6001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next look to see what day of the year the conception was on:  242.</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 time from conception to birth averages 266 days.  Often people will say 10 lunar months or 9 Roman months.  The 10 month figure uses inclusive counting, and the 9 month figure is from the date of the last cycle on Roman months.  Sometimes it is stated as 280 days.  When the conception date is known however, the number of days is 266.  This is a well researched and established figure. The difference between the conception date and the start of the last cycle is 14 days, i.e. 280 – 14 = 266.  The reason for this is that women usually know when their cycle ends better than when they conceived.</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Therefore, by adding 266 days to the day of the year (242) and then subtracting the solar year, we find the year target date for the birth in the next year. (This calculation is independent of this calendar system I am using. We are just going forward 266 days.)</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266 + 242 – 365 =  143.   The NULL hypothesis birth is expected on day 143 of the year (counting from the spring equinox).  Let us now fast forward to the month containing this date.</a:t>
            </a:r>
            <a:endParaRPr lang="en-US" sz="1200" b="1"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6425" y="2801388"/>
            <a:ext cx="3479006" cy="1357531"/>
          </a:xfrm>
          <a:prstGeom prst="rect">
            <a:avLst/>
          </a:prstGeom>
          <a:noFill/>
          <a:ln>
            <a:noFill/>
          </a:ln>
          <a:effectLst/>
        </p:spPr>
      </p:pic>
      <p:cxnSp>
        <p:nvCxnSpPr>
          <p:cNvPr id="15" name="Straight Arrow Connector 14"/>
          <p:cNvCxnSpPr/>
          <p:nvPr/>
        </p:nvCxnSpPr>
        <p:spPr>
          <a:xfrm flipV="1">
            <a:off x="1876425" y="4053840"/>
            <a:ext cx="775335" cy="20802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2500" y="19513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2747225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59390"/>
            <a:ext cx="6629400" cy="501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00612" y="1036218"/>
            <a:ext cx="296227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Here we are, at day 143 of the next year.</a:t>
            </a:r>
            <a:endParaRPr lang="en-US" sz="1200" b="1" dirty="0">
              <a:latin typeface="Times New Roman" pitchFamily="18" charset="0"/>
              <a:cs typeface="Times New Roman" pitchFamily="18" charset="0"/>
            </a:endParaRPr>
          </a:p>
        </p:txBody>
      </p:sp>
      <p:cxnSp>
        <p:nvCxnSpPr>
          <p:cNvPr id="5" name="Straight Arrow Connector 4"/>
          <p:cNvCxnSpPr>
            <a:stCxn id="4" idx="1"/>
          </p:cNvCxnSpPr>
          <p:nvPr/>
        </p:nvCxnSpPr>
        <p:spPr>
          <a:xfrm flipH="1">
            <a:off x="1647825" y="1174718"/>
            <a:ext cx="3252787" cy="41349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475" y="5195010"/>
            <a:ext cx="3371850" cy="150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1851660" y="6248400"/>
            <a:ext cx="4530089" cy="381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14912" y="2388768"/>
            <a:ext cx="296227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How many days overdue does the baby have to be to make the NULL hypothesis true to a Tishri 1 date?</a:t>
            </a:r>
            <a:endParaRPr lang="en-US" sz="1200" b="1" dirty="0">
              <a:latin typeface="Times New Roman" pitchFamily="18" charset="0"/>
              <a:cs typeface="Times New Roman" pitchFamily="18" charset="0"/>
            </a:endParaRPr>
          </a:p>
        </p:txBody>
      </p:sp>
      <p:sp>
        <p:nvSpPr>
          <p:cNvPr id="10" name="TextBox 9"/>
          <p:cNvSpPr txBox="1"/>
          <p:nvPr/>
        </p:nvSpPr>
        <p:spPr>
          <a:xfrm>
            <a:off x="1021080" y="161605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359016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500" fill="hold"/>
                                        <p:tgtEl>
                                          <p:spTgt spid="8195"/>
                                        </p:tgtEl>
                                        <p:attrNameLst>
                                          <p:attrName>ppt_w</p:attrName>
                                        </p:attrNameLst>
                                      </p:cBhvr>
                                      <p:tavLst>
                                        <p:tav tm="0">
                                          <p:val>
                                            <p:fltVal val="0"/>
                                          </p:val>
                                        </p:tav>
                                        <p:tav tm="100000">
                                          <p:val>
                                            <p:strVal val="#ppt_w"/>
                                          </p:val>
                                        </p:tav>
                                      </p:tavLst>
                                    </p:anim>
                                    <p:anim calcmode="lin" valueType="num">
                                      <p:cBhvr>
                                        <p:cTn id="20" dur="500" fill="hold"/>
                                        <p:tgtEl>
                                          <p:spTgt spid="8195"/>
                                        </p:tgtEl>
                                        <p:attrNameLst>
                                          <p:attrName>ppt_h</p:attrName>
                                        </p:attrNameLst>
                                      </p:cBhvr>
                                      <p:tavLst>
                                        <p:tav tm="0">
                                          <p:val>
                                            <p:fltVal val="0"/>
                                          </p:val>
                                        </p:tav>
                                        <p:tav tm="100000">
                                          <p:val>
                                            <p:strVal val="#ppt_h"/>
                                          </p:val>
                                        </p:tav>
                                      </p:tavLst>
                                    </p:anim>
                                    <p:animEffect transition="in" filter="fade">
                                      <p:cBhvr>
                                        <p:cTn id="21" dur="500"/>
                                        <p:tgtEl>
                                          <p:spTgt spid="81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2149"/>
            <a:ext cx="6291262" cy="46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2219324" y="26574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 name="Flowchart: Connector 4"/>
          <p:cNvSpPr/>
          <p:nvPr/>
        </p:nvSpPr>
        <p:spPr>
          <a:xfrm>
            <a:off x="3057524" y="26574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 name="Flowchart: Connector 5"/>
          <p:cNvSpPr/>
          <p:nvPr/>
        </p:nvSpPr>
        <p:spPr>
          <a:xfrm>
            <a:off x="3886199" y="26574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 name="Flowchart: Connector 6"/>
          <p:cNvSpPr/>
          <p:nvPr/>
        </p:nvSpPr>
        <p:spPr>
          <a:xfrm>
            <a:off x="4714874" y="26574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4</a:t>
            </a:r>
            <a:endParaRPr lang="en-US" dirty="0"/>
          </a:p>
        </p:txBody>
      </p:sp>
      <p:sp>
        <p:nvSpPr>
          <p:cNvPr id="8" name="Flowchart: Connector 7"/>
          <p:cNvSpPr/>
          <p:nvPr/>
        </p:nvSpPr>
        <p:spPr>
          <a:xfrm>
            <a:off x="5467349" y="26574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5</a:t>
            </a:r>
            <a:endParaRPr lang="en-US" dirty="0"/>
          </a:p>
        </p:txBody>
      </p:sp>
      <p:sp>
        <p:nvSpPr>
          <p:cNvPr id="9" name="Flowchart: Connector 8"/>
          <p:cNvSpPr/>
          <p:nvPr/>
        </p:nvSpPr>
        <p:spPr>
          <a:xfrm>
            <a:off x="581024" y="33337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6</a:t>
            </a:r>
            <a:endParaRPr lang="en-US" dirty="0"/>
          </a:p>
        </p:txBody>
      </p:sp>
      <p:sp>
        <p:nvSpPr>
          <p:cNvPr id="10" name="Flowchart: Connector 9"/>
          <p:cNvSpPr/>
          <p:nvPr/>
        </p:nvSpPr>
        <p:spPr>
          <a:xfrm>
            <a:off x="1428749" y="33337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7</a:t>
            </a:r>
            <a:endParaRPr lang="en-US" dirty="0"/>
          </a:p>
        </p:txBody>
      </p:sp>
      <p:sp>
        <p:nvSpPr>
          <p:cNvPr id="11" name="Flowchart: Connector 10"/>
          <p:cNvSpPr/>
          <p:nvPr/>
        </p:nvSpPr>
        <p:spPr>
          <a:xfrm>
            <a:off x="2219324" y="33337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8</a:t>
            </a:r>
            <a:endParaRPr lang="en-US" dirty="0"/>
          </a:p>
        </p:txBody>
      </p:sp>
      <p:sp>
        <p:nvSpPr>
          <p:cNvPr id="12" name="Flowchart: Connector 11"/>
          <p:cNvSpPr/>
          <p:nvPr/>
        </p:nvSpPr>
        <p:spPr>
          <a:xfrm>
            <a:off x="3057523" y="33337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9</a:t>
            </a:r>
            <a:endParaRPr lang="en-US" dirty="0"/>
          </a:p>
        </p:txBody>
      </p:sp>
      <p:sp>
        <p:nvSpPr>
          <p:cNvPr id="13" name="Flowchart: Connector 12"/>
          <p:cNvSpPr/>
          <p:nvPr/>
        </p:nvSpPr>
        <p:spPr>
          <a:xfrm>
            <a:off x="3886198" y="33337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10</a:t>
            </a:r>
            <a:endParaRPr lang="en-US" dirty="0"/>
          </a:p>
        </p:txBody>
      </p:sp>
      <p:sp>
        <p:nvSpPr>
          <p:cNvPr id="14" name="Flowchart: Connector 13"/>
          <p:cNvSpPr/>
          <p:nvPr/>
        </p:nvSpPr>
        <p:spPr>
          <a:xfrm>
            <a:off x="4714873" y="33337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11</a:t>
            </a:r>
            <a:endParaRPr lang="en-US" dirty="0"/>
          </a:p>
        </p:txBody>
      </p:sp>
      <p:sp>
        <p:nvSpPr>
          <p:cNvPr id="15" name="Flowchart: Connector 14"/>
          <p:cNvSpPr/>
          <p:nvPr/>
        </p:nvSpPr>
        <p:spPr>
          <a:xfrm>
            <a:off x="5503066" y="33337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12</a:t>
            </a:r>
            <a:endParaRPr lang="en-US" dirty="0"/>
          </a:p>
        </p:txBody>
      </p:sp>
      <p:sp>
        <p:nvSpPr>
          <p:cNvPr id="16" name="Flowchart: Connector 15"/>
          <p:cNvSpPr/>
          <p:nvPr/>
        </p:nvSpPr>
        <p:spPr>
          <a:xfrm>
            <a:off x="581024" y="400050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13</a:t>
            </a:r>
            <a:endParaRPr lang="en-US" dirty="0"/>
          </a:p>
        </p:txBody>
      </p:sp>
      <p:sp>
        <p:nvSpPr>
          <p:cNvPr id="17" name="Flowchart: Connector 16"/>
          <p:cNvSpPr/>
          <p:nvPr/>
        </p:nvSpPr>
        <p:spPr>
          <a:xfrm>
            <a:off x="1428748" y="400050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14</a:t>
            </a:r>
            <a:endParaRPr lang="en-US" dirty="0"/>
          </a:p>
        </p:txBody>
      </p:sp>
      <p:sp>
        <p:nvSpPr>
          <p:cNvPr id="18" name="Flowchart: Connector 17"/>
          <p:cNvSpPr/>
          <p:nvPr/>
        </p:nvSpPr>
        <p:spPr>
          <a:xfrm>
            <a:off x="2219324" y="39909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15</a:t>
            </a:r>
            <a:endParaRPr lang="en-US" dirty="0"/>
          </a:p>
        </p:txBody>
      </p:sp>
      <p:sp>
        <p:nvSpPr>
          <p:cNvPr id="19" name="Flowchart: Connector 18"/>
          <p:cNvSpPr/>
          <p:nvPr/>
        </p:nvSpPr>
        <p:spPr>
          <a:xfrm>
            <a:off x="3014657" y="39909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16</a:t>
            </a:r>
            <a:endParaRPr lang="en-US" dirty="0"/>
          </a:p>
        </p:txBody>
      </p:sp>
      <p:sp>
        <p:nvSpPr>
          <p:cNvPr id="20" name="Flowchart: Connector 19"/>
          <p:cNvSpPr/>
          <p:nvPr/>
        </p:nvSpPr>
        <p:spPr>
          <a:xfrm>
            <a:off x="3886197" y="400050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17</a:t>
            </a:r>
            <a:endParaRPr lang="en-US" dirty="0"/>
          </a:p>
        </p:txBody>
      </p:sp>
      <p:sp>
        <p:nvSpPr>
          <p:cNvPr id="21" name="Flowchart: Connector 20"/>
          <p:cNvSpPr/>
          <p:nvPr/>
        </p:nvSpPr>
        <p:spPr>
          <a:xfrm>
            <a:off x="4683916" y="39909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18</a:t>
            </a:r>
            <a:endParaRPr lang="en-US" dirty="0"/>
          </a:p>
        </p:txBody>
      </p:sp>
      <p:sp>
        <p:nvSpPr>
          <p:cNvPr id="22" name="Flowchart: Connector 21"/>
          <p:cNvSpPr/>
          <p:nvPr/>
        </p:nvSpPr>
        <p:spPr>
          <a:xfrm>
            <a:off x="5467349" y="400050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19</a:t>
            </a:r>
            <a:endParaRPr lang="en-US" dirty="0"/>
          </a:p>
        </p:txBody>
      </p:sp>
      <p:sp>
        <p:nvSpPr>
          <p:cNvPr id="23" name="Flowchart: Connector 22"/>
          <p:cNvSpPr/>
          <p:nvPr/>
        </p:nvSpPr>
        <p:spPr>
          <a:xfrm>
            <a:off x="550066" y="46577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20</a:t>
            </a:r>
            <a:endParaRPr lang="en-US" dirty="0"/>
          </a:p>
        </p:txBody>
      </p:sp>
      <p:sp>
        <p:nvSpPr>
          <p:cNvPr id="24" name="Flowchart: Connector 23"/>
          <p:cNvSpPr/>
          <p:nvPr/>
        </p:nvSpPr>
        <p:spPr>
          <a:xfrm>
            <a:off x="1407315" y="46577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21</a:t>
            </a:r>
            <a:endParaRPr lang="en-US" dirty="0"/>
          </a:p>
        </p:txBody>
      </p:sp>
      <p:sp>
        <p:nvSpPr>
          <p:cNvPr id="25" name="Flowchart: Connector 24"/>
          <p:cNvSpPr/>
          <p:nvPr/>
        </p:nvSpPr>
        <p:spPr>
          <a:xfrm>
            <a:off x="2219324" y="46577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22</a:t>
            </a:r>
            <a:endParaRPr lang="en-US" dirty="0"/>
          </a:p>
        </p:txBody>
      </p:sp>
      <p:sp>
        <p:nvSpPr>
          <p:cNvPr id="26" name="Flowchart: Connector 25"/>
          <p:cNvSpPr/>
          <p:nvPr/>
        </p:nvSpPr>
        <p:spPr>
          <a:xfrm>
            <a:off x="3012274" y="46577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23</a:t>
            </a:r>
            <a:endParaRPr lang="en-US" dirty="0"/>
          </a:p>
        </p:txBody>
      </p:sp>
      <p:sp>
        <p:nvSpPr>
          <p:cNvPr id="27" name="Flowchart: Connector 26"/>
          <p:cNvSpPr/>
          <p:nvPr/>
        </p:nvSpPr>
        <p:spPr>
          <a:xfrm>
            <a:off x="3886199" y="464820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24</a:t>
            </a:r>
            <a:endParaRPr lang="en-US" dirty="0"/>
          </a:p>
        </p:txBody>
      </p:sp>
      <p:sp>
        <p:nvSpPr>
          <p:cNvPr id="28" name="Flowchart: Connector 27"/>
          <p:cNvSpPr/>
          <p:nvPr/>
        </p:nvSpPr>
        <p:spPr>
          <a:xfrm>
            <a:off x="4714874" y="464820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25</a:t>
            </a:r>
            <a:endParaRPr lang="en-US" dirty="0"/>
          </a:p>
        </p:txBody>
      </p:sp>
      <p:sp>
        <p:nvSpPr>
          <p:cNvPr id="29" name="Flowchart: Connector 28"/>
          <p:cNvSpPr/>
          <p:nvPr/>
        </p:nvSpPr>
        <p:spPr>
          <a:xfrm>
            <a:off x="5467348" y="46577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26</a:t>
            </a:r>
            <a:endParaRPr lang="en-US" dirty="0"/>
          </a:p>
        </p:txBody>
      </p:sp>
      <p:sp>
        <p:nvSpPr>
          <p:cNvPr id="30" name="Flowchart: Connector 29"/>
          <p:cNvSpPr/>
          <p:nvPr/>
        </p:nvSpPr>
        <p:spPr>
          <a:xfrm>
            <a:off x="581023" y="53054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27</a:t>
            </a:r>
            <a:endParaRPr lang="en-US" dirty="0"/>
          </a:p>
        </p:txBody>
      </p:sp>
      <p:sp>
        <p:nvSpPr>
          <p:cNvPr id="31" name="Flowchart: Connector 30"/>
          <p:cNvSpPr/>
          <p:nvPr/>
        </p:nvSpPr>
        <p:spPr>
          <a:xfrm>
            <a:off x="1404932" y="53054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28</a:t>
            </a:r>
            <a:endParaRPr lang="en-US" dirty="0"/>
          </a:p>
        </p:txBody>
      </p:sp>
      <p:sp>
        <p:nvSpPr>
          <p:cNvPr id="32" name="Flowchart: Connector 31"/>
          <p:cNvSpPr/>
          <p:nvPr/>
        </p:nvSpPr>
        <p:spPr>
          <a:xfrm>
            <a:off x="2219324" y="53054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29</a:t>
            </a:r>
            <a:endParaRPr lang="en-US" dirty="0"/>
          </a:p>
        </p:txBody>
      </p:sp>
      <p:sp>
        <p:nvSpPr>
          <p:cNvPr id="33" name="Flowchart: Connector 32"/>
          <p:cNvSpPr/>
          <p:nvPr/>
        </p:nvSpPr>
        <p:spPr>
          <a:xfrm>
            <a:off x="3057524" y="530542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30</a:t>
            </a:r>
            <a:endParaRPr lang="en-US" dirty="0"/>
          </a:p>
        </p:txBody>
      </p:sp>
      <p:sp>
        <p:nvSpPr>
          <p:cNvPr id="34" name="TextBox 33"/>
          <p:cNvSpPr txBox="1"/>
          <p:nvPr/>
        </p:nvSpPr>
        <p:spPr>
          <a:xfrm>
            <a:off x="960120" y="182941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1076349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50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500"/>
                                  </p:stCondLst>
                                  <p:childTnLst>
                                    <p:set>
                                      <p:cBhvr>
                                        <p:cTn id="69" dur="1" fill="hold">
                                          <p:stCondLst>
                                            <p:cond delay="0"/>
                                          </p:stCondLst>
                                        </p:cTn>
                                        <p:tgtEl>
                                          <p:spTgt spid="25"/>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grpId="0" nodeType="afterEffect">
                                  <p:stCondLst>
                                    <p:cond delay="500"/>
                                  </p:stCondLst>
                                  <p:childTnLst>
                                    <p:set>
                                      <p:cBhvr>
                                        <p:cTn id="72" dur="1" fill="hold">
                                          <p:stCondLst>
                                            <p:cond delay="0"/>
                                          </p:stCondLst>
                                        </p:cTn>
                                        <p:tgtEl>
                                          <p:spTgt spid="26"/>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500"/>
                                  </p:stCondLst>
                                  <p:childTnLst>
                                    <p:set>
                                      <p:cBhvr>
                                        <p:cTn id="75" dur="1" fill="hold">
                                          <p:stCondLst>
                                            <p:cond delay="0"/>
                                          </p:stCondLst>
                                        </p:cTn>
                                        <p:tgtEl>
                                          <p:spTgt spid="27"/>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500"/>
                                  </p:stCondLst>
                                  <p:childTnLst>
                                    <p:set>
                                      <p:cBhvr>
                                        <p:cTn id="78" dur="1" fill="hold">
                                          <p:stCondLst>
                                            <p:cond delay="0"/>
                                          </p:stCondLst>
                                        </p:cTn>
                                        <p:tgtEl>
                                          <p:spTgt spid="28"/>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500"/>
                                  </p:stCondLst>
                                  <p:childTnLst>
                                    <p:set>
                                      <p:cBhvr>
                                        <p:cTn id="81" dur="1" fill="hold">
                                          <p:stCondLst>
                                            <p:cond delay="0"/>
                                          </p:stCondLst>
                                        </p:cTn>
                                        <p:tgtEl>
                                          <p:spTgt spid="29"/>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grpId="0" nodeType="afterEffect">
                                  <p:stCondLst>
                                    <p:cond delay="500"/>
                                  </p:stCondLst>
                                  <p:childTnLst>
                                    <p:set>
                                      <p:cBhvr>
                                        <p:cTn id="84" dur="1" fill="hold">
                                          <p:stCondLst>
                                            <p:cond delay="0"/>
                                          </p:stCondLst>
                                        </p:cTn>
                                        <p:tgtEl>
                                          <p:spTgt spid="30"/>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grpId="0" nodeType="afterEffect">
                                  <p:stCondLst>
                                    <p:cond delay="50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14000"/>
                            </p:stCondLst>
                            <p:childTnLst>
                              <p:par>
                                <p:cTn id="89" presetID="1" presetClass="entr" presetSubtype="0" fill="hold" grpId="0" nodeType="afterEffect">
                                  <p:stCondLst>
                                    <p:cond delay="500"/>
                                  </p:stCondLst>
                                  <p:childTnLst>
                                    <p:set>
                                      <p:cBhvr>
                                        <p:cTn id="90" dur="1" fill="hold">
                                          <p:stCondLst>
                                            <p:cond delay="0"/>
                                          </p:stCondLst>
                                        </p:cTn>
                                        <p:tgtEl>
                                          <p:spTgt spid="32"/>
                                        </p:tgtEl>
                                        <p:attrNameLst>
                                          <p:attrName>style.visibility</p:attrName>
                                        </p:attrNameLst>
                                      </p:cBhvr>
                                      <p:to>
                                        <p:strVal val="visible"/>
                                      </p:to>
                                    </p:set>
                                  </p:childTnLst>
                                </p:cTn>
                              </p:par>
                            </p:childTnLst>
                          </p:cTn>
                        </p:par>
                        <p:par>
                          <p:cTn id="91" fill="hold">
                            <p:stCondLst>
                              <p:cond delay="14500"/>
                            </p:stCondLst>
                            <p:childTnLst>
                              <p:par>
                                <p:cTn id="92" presetID="1" presetClass="entr" presetSubtype="0" fill="hold" grpId="0" nodeType="afterEffect">
                                  <p:stCondLst>
                                    <p:cond delay="500"/>
                                  </p:stCondLst>
                                  <p:childTnLst>
                                    <p:set>
                                      <p:cBhvr>
                                        <p:cTn id="9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9370"/>
            <a:ext cx="71151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28574" y="2400300"/>
            <a:ext cx="903446" cy="760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Probability of spontaneous delivery within x days of a given d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63" y="3139654"/>
            <a:ext cx="4036457" cy="2743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571171" y="2277159"/>
            <a:ext cx="2962275"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Someone did a survey and stats on pregnancy terms.  To use the survey we need to compute weeks using the date of the last cycle, i.e. 280 days + 30 = 310 days.  </a:t>
            </a:r>
          </a:p>
          <a:p>
            <a:pPr algn="just"/>
            <a:r>
              <a:rPr lang="en-US" sz="1200" b="1" dirty="0" smtClean="0">
                <a:latin typeface="Times New Roman" pitchFamily="18" charset="0"/>
                <a:cs typeface="Times New Roman" pitchFamily="18" charset="0"/>
              </a:rPr>
              <a:t>Divided by 7 that makes 44.28 weeks. We can see that 44.28 weeks is off the end of this chart:</a:t>
            </a:r>
            <a:endParaRPr lang="en-US" sz="1200" b="1" dirty="0">
              <a:latin typeface="Times New Roman" pitchFamily="18" charset="0"/>
              <a:cs typeface="Times New Roman" pitchFamily="18" charset="0"/>
            </a:endParaRPr>
          </a:p>
        </p:txBody>
      </p:sp>
      <p:cxnSp>
        <p:nvCxnSpPr>
          <p:cNvPr id="8" name="Straight Arrow Connector 7"/>
          <p:cNvCxnSpPr>
            <a:stCxn id="7" idx="2"/>
            <a:endCxn id="10244" idx="3"/>
          </p:cNvCxnSpPr>
          <p:nvPr/>
        </p:nvCxnSpPr>
        <p:spPr>
          <a:xfrm flipH="1">
            <a:off x="4732020" y="3662154"/>
            <a:ext cx="2320289" cy="8492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2520" y="128839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
        <p:nvSpPr>
          <p:cNvPr id="13" name="Rectangle 12"/>
          <p:cNvSpPr/>
          <p:nvPr/>
        </p:nvSpPr>
        <p:spPr>
          <a:xfrm>
            <a:off x="755331" y="753159"/>
            <a:ext cx="2962275"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Do we really expect that the Almighty will give us the sign in heaven, the data on the course of Abijah, the sixth month datum, and other clues only to throw it all away with a statistically improbable birth date?</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947789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1000"/>
                                        <p:tgtEl>
                                          <p:spTgt spid="10244"/>
                                        </p:tgtEl>
                                      </p:cBhvr>
                                    </p:animEffect>
                                    <p:anim calcmode="lin" valueType="num">
                                      <p:cBhvr>
                                        <p:cTn id="16" dur="1000" fill="hold"/>
                                        <p:tgtEl>
                                          <p:spTgt spid="10244"/>
                                        </p:tgtEl>
                                        <p:attrNameLst>
                                          <p:attrName>ppt_x</p:attrName>
                                        </p:attrNameLst>
                                      </p:cBhvr>
                                      <p:tavLst>
                                        <p:tav tm="0">
                                          <p:val>
                                            <p:strVal val="#ppt_x"/>
                                          </p:val>
                                        </p:tav>
                                        <p:tav tm="100000">
                                          <p:val>
                                            <p:strVal val="#ppt_x"/>
                                          </p:val>
                                        </p:tav>
                                      </p:tavLst>
                                    </p:anim>
                                    <p:anim calcmode="lin" valueType="num">
                                      <p:cBhvr>
                                        <p:cTn id="17"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728533"/>
            <a:ext cx="6360280" cy="47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81302" y="2682359"/>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sp>
        <p:nvSpPr>
          <p:cNvPr id="7" name="Rectangle 6"/>
          <p:cNvSpPr/>
          <p:nvPr/>
        </p:nvSpPr>
        <p:spPr>
          <a:xfrm>
            <a:off x="2181302" y="3335694"/>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sp>
        <p:nvSpPr>
          <p:cNvPr id="8" name="Rectangle 7"/>
          <p:cNvSpPr/>
          <p:nvPr/>
        </p:nvSpPr>
        <p:spPr>
          <a:xfrm>
            <a:off x="2181302" y="3996809"/>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Hakkoz</a:t>
            </a:r>
            <a:endParaRPr lang="en-US" b="1" dirty="0">
              <a:latin typeface="Times New Roman" pitchFamily="18" charset="0"/>
              <a:cs typeface="Times New Roman" pitchFamily="18" charset="0"/>
            </a:endParaRPr>
          </a:p>
        </p:txBody>
      </p:sp>
      <p:sp>
        <p:nvSpPr>
          <p:cNvPr id="12" name="Rectangle 11"/>
          <p:cNvSpPr/>
          <p:nvPr/>
        </p:nvSpPr>
        <p:spPr>
          <a:xfrm>
            <a:off x="2181302" y="4701659"/>
            <a:ext cx="1082412" cy="369332"/>
          </a:xfrm>
          <a:prstGeom prst="rect">
            <a:avLst/>
          </a:prstGeom>
        </p:spPr>
        <p:txBody>
          <a:bodyPr wrap="none">
            <a:spAutoFit/>
          </a:bodyPr>
          <a:lstStyle/>
          <a:p>
            <a:pPr algn="just"/>
            <a:r>
              <a:rPr lang="en-US" b="1" dirty="0">
                <a:latin typeface="Times New Roman" pitchFamily="18" charset="0"/>
                <a:cs typeface="Times New Roman" pitchFamily="18" charset="0"/>
              </a:rPr>
              <a:t>8. Abijah</a:t>
            </a:r>
          </a:p>
        </p:txBody>
      </p:sp>
      <p:sp>
        <p:nvSpPr>
          <p:cNvPr id="13" name="Rectangle 12"/>
          <p:cNvSpPr/>
          <p:nvPr/>
        </p:nvSpPr>
        <p:spPr>
          <a:xfrm>
            <a:off x="2181302" y="5339834"/>
            <a:ext cx="1095172" cy="369332"/>
          </a:xfrm>
          <a:prstGeom prst="rect">
            <a:avLst/>
          </a:prstGeom>
        </p:spPr>
        <p:txBody>
          <a:bodyPr wrap="none">
            <a:spAutoFit/>
          </a:bodyPr>
          <a:lstStyle/>
          <a:p>
            <a:pPr algn="just"/>
            <a:r>
              <a:rPr lang="en-US" b="1" dirty="0">
                <a:latin typeface="Times New Roman" pitchFamily="18" charset="0"/>
                <a:cs typeface="Times New Roman" pitchFamily="18" charset="0"/>
              </a:rPr>
              <a:t>9. </a:t>
            </a:r>
            <a:r>
              <a:rPr lang="en-US" b="1" dirty="0" err="1">
                <a:latin typeface="Times New Roman" pitchFamily="18" charset="0"/>
                <a:cs typeface="Times New Roman" pitchFamily="18" charset="0"/>
              </a:rPr>
              <a:t>Jeshua</a:t>
            </a:r>
            <a:endParaRPr lang="en-US" b="1" dirty="0">
              <a:latin typeface="Times New Roman" pitchFamily="18" charset="0"/>
              <a:cs typeface="Times New Roman" pitchFamily="18" charset="0"/>
            </a:endParaRPr>
          </a:p>
        </p:txBody>
      </p:sp>
      <p:cxnSp>
        <p:nvCxnSpPr>
          <p:cNvPr id="24" name="Straight Arrow Connector 23"/>
          <p:cNvCxnSpPr/>
          <p:nvPr/>
        </p:nvCxnSpPr>
        <p:spPr>
          <a:xfrm flipH="1">
            <a:off x="3456011" y="2333625"/>
            <a:ext cx="4103520" cy="53340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7" idx="3"/>
          </p:cNvCxnSpPr>
          <p:nvPr/>
        </p:nvCxnSpPr>
        <p:spPr>
          <a:xfrm flipH="1">
            <a:off x="3456010" y="2486025"/>
            <a:ext cx="4103520" cy="103433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8" idx="3"/>
          </p:cNvCxnSpPr>
          <p:nvPr/>
        </p:nvCxnSpPr>
        <p:spPr>
          <a:xfrm flipH="1">
            <a:off x="3366242" y="2682359"/>
            <a:ext cx="4193289" cy="1499116"/>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2" idx="3"/>
          </p:cNvCxnSpPr>
          <p:nvPr/>
        </p:nvCxnSpPr>
        <p:spPr>
          <a:xfrm flipH="1">
            <a:off x="3263714" y="2867025"/>
            <a:ext cx="4295816" cy="201930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3" idx="3"/>
          </p:cNvCxnSpPr>
          <p:nvPr/>
        </p:nvCxnSpPr>
        <p:spPr>
          <a:xfrm flipH="1">
            <a:off x="3276474" y="3051691"/>
            <a:ext cx="4283057" cy="247280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5360" y="1821791"/>
            <a:ext cx="344805" cy="169277"/>
          </a:xfrm>
          <a:prstGeom prst="rect">
            <a:avLst/>
          </a:prstGeom>
          <a:solidFill>
            <a:schemeClr val="bg1"/>
          </a:solidFill>
        </p:spPr>
        <p:txBody>
          <a:bodyPr wrap="square" lIns="0" tIns="0" rIns="0" bIns="0" rtlCol="0">
            <a:spAutoFit/>
          </a:bodyPr>
          <a:lstStyle/>
          <a:p>
            <a:pPr algn="ctr"/>
            <a:r>
              <a:rPr lang="en-US" sz="1100" b="1" dirty="0" smtClean="0"/>
              <a:t>4135</a:t>
            </a:r>
            <a:endParaRPr lang="en-US" sz="1100" b="1" dirty="0"/>
          </a:p>
        </p:txBody>
      </p:sp>
    </p:spTree>
    <p:extLst>
      <p:ext uri="{BB962C8B-B14F-4D97-AF65-F5344CB8AC3E}">
        <p14:creationId xmlns:p14="http://schemas.microsoft.com/office/powerpoint/2010/main" val="1413175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righ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3"/>
                                        </p:tgtEl>
                                      </p:cBhvr>
                                    </p:animEffect>
                                    <p:set>
                                      <p:cBhvr>
                                        <p:cTn id="36" dur="1" fill="hold">
                                          <p:stCondLst>
                                            <p:cond delay="499"/>
                                          </p:stCondLst>
                                        </p:cTn>
                                        <p:tgtEl>
                                          <p:spTgt spid="33"/>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331" y="753159"/>
            <a:ext cx="296227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Ok. Let us now test the TRUE hypothesis</a:t>
            </a:r>
            <a:endParaRPr lang="en-US" sz="1200" b="1" dirty="0">
              <a:latin typeface="Times New Roman" pitchFamily="18" charset="0"/>
              <a:cs typeface="Times New Roman" pitchFamily="18" charset="0"/>
            </a:endParaRPr>
          </a:p>
        </p:txBody>
      </p:sp>
      <p:sp>
        <p:nvSpPr>
          <p:cNvPr id="4" name="Rectangle 3"/>
          <p:cNvSpPr/>
          <p:nvPr/>
        </p:nvSpPr>
        <p:spPr>
          <a:xfrm>
            <a:off x="5365431" y="5424219"/>
            <a:ext cx="322230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Model of  the Second Temple after Herod’s reconstruction.</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766519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7870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3" y="410028"/>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sp>
        <p:nvSpPr>
          <p:cNvPr id="11" name="Rectangle 10"/>
          <p:cNvSpPr/>
          <p:nvPr/>
        </p:nvSpPr>
        <p:spPr>
          <a:xfrm>
            <a:off x="2747961" y="885781"/>
            <a:ext cx="316515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start counting the divisions in Tishri 4 BC for the TRUE hypothesis</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0855"/>
            <a:ext cx="6272173" cy="476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525" y="2828865"/>
            <a:ext cx="903446" cy="760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41813" y="2809875"/>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4" name="Rectangle 3"/>
          <p:cNvSpPr/>
          <p:nvPr/>
        </p:nvSpPr>
        <p:spPr>
          <a:xfrm>
            <a:off x="2541813" y="3429000"/>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sp>
        <p:nvSpPr>
          <p:cNvPr id="5" name="Rectangle 4"/>
          <p:cNvSpPr/>
          <p:nvPr/>
        </p:nvSpPr>
        <p:spPr>
          <a:xfrm>
            <a:off x="2541813" y="4101584"/>
            <a:ext cx="1069524" cy="369332"/>
          </a:xfrm>
          <a:prstGeom prst="rect">
            <a:avLst/>
          </a:prstGeom>
        </p:spPr>
        <p:txBody>
          <a:bodyPr wrap="none">
            <a:spAutoFit/>
          </a:bodyPr>
          <a:lstStyle/>
          <a:p>
            <a:pPr algn="just"/>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Harim</a:t>
            </a:r>
            <a:endParaRPr lang="en-US" b="1" dirty="0">
              <a:latin typeface="Times New Roman" pitchFamily="18" charset="0"/>
              <a:cs typeface="Times New Roman" pitchFamily="18" charset="0"/>
            </a:endParaRPr>
          </a:p>
        </p:txBody>
      </p:sp>
      <p:sp>
        <p:nvSpPr>
          <p:cNvPr id="6" name="Rectangle 5"/>
          <p:cNvSpPr/>
          <p:nvPr/>
        </p:nvSpPr>
        <p:spPr>
          <a:xfrm>
            <a:off x="2541813" y="4701659"/>
            <a:ext cx="1120820" cy="369332"/>
          </a:xfrm>
          <a:prstGeom prst="rect">
            <a:avLst/>
          </a:prstGeom>
        </p:spPr>
        <p:txBody>
          <a:bodyPr wrap="none">
            <a:spAutoFit/>
          </a:bodyPr>
          <a:lstStyle/>
          <a:p>
            <a:pPr algn="just"/>
            <a:r>
              <a:rPr lang="en-US" b="1" dirty="0">
                <a:latin typeface="Times New Roman" pitchFamily="18" charset="0"/>
                <a:cs typeface="Times New Roman" pitchFamily="18" charset="0"/>
              </a:rPr>
              <a:t>4. </a:t>
            </a:r>
            <a:r>
              <a:rPr lang="en-US" b="1" dirty="0" err="1">
                <a:latin typeface="Times New Roman" pitchFamily="18" charset="0"/>
                <a:cs typeface="Times New Roman" pitchFamily="18" charset="0"/>
              </a:rPr>
              <a:t>Seorim</a:t>
            </a:r>
            <a:endParaRPr lang="en-US" b="1" dirty="0">
              <a:latin typeface="Times New Roman" pitchFamily="18" charset="0"/>
              <a:cs typeface="Times New Roman" pitchFamily="18" charset="0"/>
            </a:endParaRPr>
          </a:p>
        </p:txBody>
      </p:sp>
      <p:sp>
        <p:nvSpPr>
          <p:cNvPr id="9" name="Rectangle 8"/>
          <p:cNvSpPr/>
          <p:nvPr/>
        </p:nvSpPr>
        <p:spPr>
          <a:xfrm>
            <a:off x="2541813" y="5273159"/>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cxnSp>
        <p:nvCxnSpPr>
          <p:cNvPr id="15" name="Straight Arrow Connector 14"/>
          <p:cNvCxnSpPr>
            <a:endCxn id="3" idx="3"/>
          </p:cNvCxnSpPr>
          <p:nvPr/>
        </p:nvCxnSpPr>
        <p:spPr>
          <a:xfrm flipH="1">
            <a:off x="3893465" y="1607820"/>
            <a:ext cx="3666065" cy="1386721"/>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4" idx="3"/>
          </p:cNvCxnSpPr>
          <p:nvPr/>
        </p:nvCxnSpPr>
        <p:spPr>
          <a:xfrm flipH="1">
            <a:off x="3726753" y="1798320"/>
            <a:ext cx="3832779" cy="1815346"/>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3611337" y="1973580"/>
            <a:ext cx="3948195" cy="231267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6" idx="3"/>
          </p:cNvCxnSpPr>
          <p:nvPr/>
        </p:nvCxnSpPr>
        <p:spPr>
          <a:xfrm flipH="1">
            <a:off x="3662633" y="2151237"/>
            <a:ext cx="3896899" cy="2735088"/>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9" idx="3"/>
          </p:cNvCxnSpPr>
          <p:nvPr/>
        </p:nvCxnSpPr>
        <p:spPr>
          <a:xfrm flipH="1">
            <a:off x="3970409" y="2301180"/>
            <a:ext cx="3589121" cy="315664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5840" y="18370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4008652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22" presetClass="entr" presetSubtype="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22" presetClass="entr" presetSubtype="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22" presetClass="entr" presetSubtype="2"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22" presetClass="entr" presetSubtype="2"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6806"/>
            <a:ext cx="6115050" cy="46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81302" y="2787134"/>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sp>
        <p:nvSpPr>
          <p:cNvPr id="7" name="Rectangle 6"/>
          <p:cNvSpPr/>
          <p:nvPr/>
        </p:nvSpPr>
        <p:spPr>
          <a:xfrm>
            <a:off x="2181302" y="3446817"/>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sp>
        <p:nvSpPr>
          <p:cNvPr id="8" name="Rectangle 7"/>
          <p:cNvSpPr/>
          <p:nvPr/>
        </p:nvSpPr>
        <p:spPr>
          <a:xfrm>
            <a:off x="2181302" y="4074837"/>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Hakkoz</a:t>
            </a:r>
            <a:endParaRPr lang="en-US" b="1" dirty="0">
              <a:latin typeface="Times New Roman" pitchFamily="18" charset="0"/>
              <a:cs typeface="Times New Roman" pitchFamily="18" charset="0"/>
            </a:endParaRPr>
          </a:p>
        </p:txBody>
      </p:sp>
      <p:sp>
        <p:nvSpPr>
          <p:cNvPr id="12" name="Rectangle 11"/>
          <p:cNvSpPr/>
          <p:nvPr/>
        </p:nvSpPr>
        <p:spPr>
          <a:xfrm>
            <a:off x="2181302" y="4701659"/>
            <a:ext cx="1082412" cy="369332"/>
          </a:xfrm>
          <a:prstGeom prst="rect">
            <a:avLst/>
          </a:prstGeom>
        </p:spPr>
        <p:txBody>
          <a:bodyPr wrap="none">
            <a:spAutoFit/>
          </a:bodyPr>
          <a:lstStyle/>
          <a:p>
            <a:pPr algn="just"/>
            <a:r>
              <a:rPr lang="en-US" b="1" dirty="0">
                <a:latin typeface="Times New Roman" pitchFamily="18" charset="0"/>
                <a:cs typeface="Times New Roman" pitchFamily="18" charset="0"/>
              </a:rPr>
              <a:t>8. Abijah</a:t>
            </a:r>
          </a:p>
        </p:txBody>
      </p:sp>
      <p:sp>
        <p:nvSpPr>
          <p:cNvPr id="13" name="Rectangle 12"/>
          <p:cNvSpPr/>
          <p:nvPr/>
        </p:nvSpPr>
        <p:spPr>
          <a:xfrm>
            <a:off x="2181302" y="5339834"/>
            <a:ext cx="1095172" cy="369332"/>
          </a:xfrm>
          <a:prstGeom prst="rect">
            <a:avLst/>
          </a:prstGeom>
        </p:spPr>
        <p:txBody>
          <a:bodyPr wrap="none">
            <a:spAutoFit/>
          </a:bodyPr>
          <a:lstStyle/>
          <a:p>
            <a:pPr algn="just"/>
            <a:r>
              <a:rPr lang="en-US" b="1" dirty="0">
                <a:latin typeface="Times New Roman" pitchFamily="18" charset="0"/>
                <a:cs typeface="Times New Roman" pitchFamily="18" charset="0"/>
              </a:rPr>
              <a:t>9. </a:t>
            </a:r>
            <a:r>
              <a:rPr lang="en-US" b="1" dirty="0" err="1">
                <a:latin typeface="Times New Roman" pitchFamily="18" charset="0"/>
                <a:cs typeface="Times New Roman" pitchFamily="18" charset="0"/>
              </a:rPr>
              <a:t>Jeshua</a:t>
            </a:r>
            <a:endParaRPr lang="en-US" b="1" dirty="0">
              <a:latin typeface="Times New Roman" pitchFamily="18" charset="0"/>
              <a:cs typeface="Times New Roman" pitchFamily="18" charset="0"/>
            </a:endParaRPr>
          </a:p>
        </p:txBody>
      </p:sp>
      <p:cxnSp>
        <p:nvCxnSpPr>
          <p:cNvPr id="14" name="Straight Arrow Connector 13"/>
          <p:cNvCxnSpPr>
            <a:endCxn id="2" idx="3"/>
          </p:cNvCxnSpPr>
          <p:nvPr/>
        </p:nvCxnSpPr>
        <p:spPr>
          <a:xfrm flipH="1">
            <a:off x="3609898" y="2324100"/>
            <a:ext cx="3949632" cy="64770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3"/>
          </p:cNvCxnSpPr>
          <p:nvPr/>
        </p:nvCxnSpPr>
        <p:spPr>
          <a:xfrm flipH="1">
            <a:off x="3456010" y="2484120"/>
            <a:ext cx="4103520" cy="114736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366242" y="2647950"/>
            <a:ext cx="4193290" cy="161155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3"/>
          </p:cNvCxnSpPr>
          <p:nvPr/>
        </p:nvCxnSpPr>
        <p:spPr>
          <a:xfrm flipH="1">
            <a:off x="3263714" y="2887980"/>
            <a:ext cx="4295818" cy="199834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3" idx="3"/>
          </p:cNvCxnSpPr>
          <p:nvPr/>
        </p:nvCxnSpPr>
        <p:spPr>
          <a:xfrm flipH="1">
            <a:off x="3276474" y="3057801"/>
            <a:ext cx="4283056" cy="246669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2500" y="19513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3523833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 y="1771650"/>
            <a:ext cx="6227499" cy="470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3739" y="2710934"/>
            <a:ext cx="1095172" cy="369332"/>
          </a:xfrm>
          <a:prstGeom prst="rect">
            <a:avLst/>
          </a:prstGeom>
        </p:spPr>
        <p:txBody>
          <a:bodyPr wrap="none">
            <a:spAutoFit/>
          </a:bodyPr>
          <a:lstStyle/>
          <a:p>
            <a:pPr algn="just"/>
            <a:r>
              <a:rPr lang="en-US" b="1" dirty="0">
                <a:latin typeface="Times New Roman" pitchFamily="18" charset="0"/>
                <a:cs typeface="Times New Roman" pitchFamily="18" charset="0"/>
              </a:rPr>
              <a:t>9. </a:t>
            </a:r>
            <a:r>
              <a:rPr lang="en-US" b="1" dirty="0" err="1">
                <a:latin typeface="Times New Roman" pitchFamily="18" charset="0"/>
                <a:cs typeface="Times New Roman" pitchFamily="18" charset="0"/>
              </a:rPr>
              <a:t>Jeshua</a:t>
            </a:r>
            <a:endParaRPr lang="en-US" b="1" dirty="0">
              <a:latin typeface="Times New Roman" pitchFamily="18" charset="0"/>
              <a:cs typeface="Times New Roman" pitchFamily="18" charset="0"/>
            </a:endParaRPr>
          </a:p>
        </p:txBody>
      </p:sp>
      <p:sp>
        <p:nvSpPr>
          <p:cNvPr id="4" name="Rectangle 3"/>
          <p:cNvSpPr/>
          <p:nvPr/>
        </p:nvSpPr>
        <p:spPr>
          <a:xfrm>
            <a:off x="2433739" y="3378815"/>
            <a:ext cx="1544012" cy="305233"/>
          </a:xfrm>
          <a:prstGeom prst="rect">
            <a:avLst/>
          </a:prstGeom>
        </p:spPr>
        <p:txBody>
          <a:bodyPr wrap="none">
            <a:spAutoFit/>
          </a:bodyPr>
          <a:lstStyle/>
          <a:p>
            <a:pPr algn="just"/>
            <a:r>
              <a:rPr lang="en-US" b="1" dirty="0">
                <a:latin typeface="Times New Roman" pitchFamily="18" charset="0"/>
                <a:cs typeface="Times New Roman" pitchFamily="18" charset="0"/>
              </a:rPr>
              <a:t>10. </a:t>
            </a:r>
            <a:r>
              <a:rPr lang="en-US" b="1" dirty="0" err="1">
                <a:latin typeface="Times New Roman" pitchFamily="18" charset="0"/>
                <a:cs typeface="Times New Roman" pitchFamily="18" charset="0"/>
              </a:rPr>
              <a:t>Shecaniah</a:t>
            </a:r>
            <a:endParaRPr lang="en-US" b="1" dirty="0">
              <a:latin typeface="Times New Roman" pitchFamily="18" charset="0"/>
              <a:cs typeface="Times New Roman" pitchFamily="18" charset="0"/>
            </a:endParaRPr>
          </a:p>
        </p:txBody>
      </p:sp>
      <p:sp>
        <p:nvSpPr>
          <p:cNvPr id="5" name="Rectangle 4"/>
          <p:cNvSpPr/>
          <p:nvPr/>
        </p:nvSpPr>
        <p:spPr>
          <a:xfrm>
            <a:off x="2433739" y="4092059"/>
            <a:ext cx="1326069" cy="369332"/>
          </a:xfrm>
          <a:prstGeom prst="rect">
            <a:avLst/>
          </a:prstGeom>
        </p:spPr>
        <p:txBody>
          <a:bodyPr wrap="none">
            <a:spAutoFit/>
          </a:bodyPr>
          <a:lstStyle/>
          <a:p>
            <a:pPr algn="just"/>
            <a:r>
              <a:rPr lang="en-US" b="1" dirty="0">
                <a:latin typeface="Times New Roman" pitchFamily="18" charset="0"/>
                <a:cs typeface="Times New Roman" pitchFamily="18" charset="0"/>
              </a:rPr>
              <a:t>11. </a:t>
            </a:r>
            <a:r>
              <a:rPr lang="en-US" b="1" dirty="0" err="1">
                <a:latin typeface="Times New Roman" pitchFamily="18" charset="0"/>
                <a:cs typeface="Times New Roman" pitchFamily="18" charset="0"/>
              </a:rPr>
              <a:t>Eliashib</a:t>
            </a:r>
            <a:endParaRPr lang="en-US" b="1" dirty="0">
              <a:latin typeface="Times New Roman" pitchFamily="18" charset="0"/>
              <a:cs typeface="Times New Roman" pitchFamily="18" charset="0"/>
            </a:endParaRPr>
          </a:p>
        </p:txBody>
      </p:sp>
      <p:sp>
        <p:nvSpPr>
          <p:cNvPr id="6" name="Rectangle 5"/>
          <p:cNvSpPr/>
          <p:nvPr/>
        </p:nvSpPr>
        <p:spPr>
          <a:xfrm>
            <a:off x="2433739" y="4720709"/>
            <a:ext cx="1146468" cy="369332"/>
          </a:xfrm>
          <a:prstGeom prst="rect">
            <a:avLst/>
          </a:prstGeom>
        </p:spPr>
        <p:txBody>
          <a:bodyPr wrap="none">
            <a:spAutoFit/>
          </a:bodyPr>
          <a:lstStyle/>
          <a:p>
            <a:pPr algn="just"/>
            <a:r>
              <a:rPr lang="en-US" b="1" dirty="0">
                <a:latin typeface="Times New Roman" pitchFamily="18" charset="0"/>
                <a:cs typeface="Times New Roman" pitchFamily="18" charset="0"/>
              </a:rPr>
              <a:t>12. </a:t>
            </a:r>
            <a:r>
              <a:rPr lang="en-US" b="1" dirty="0" err="1">
                <a:latin typeface="Times New Roman" pitchFamily="18" charset="0"/>
                <a:cs typeface="Times New Roman" pitchFamily="18" charset="0"/>
              </a:rPr>
              <a:t>Jakim</a:t>
            </a:r>
            <a:endParaRPr lang="en-US" b="1" dirty="0">
              <a:latin typeface="Times New Roman" pitchFamily="18" charset="0"/>
              <a:cs typeface="Times New Roman" pitchFamily="18" charset="0"/>
            </a:endParaRPr>
          </a:p>
        </p:txBody>
      </p:sp>
      <p:sp>
        <p:nvSpPr>
          <p:cNvPr id="9" name="Rectangle 8"/>
          <p:cNvSpPr/>
          <p:nvPr/>
        </p:nvSpPr>
        <p:spPr>
          <a:xfrm>
            <a:off x="2433739" y="5330309"/>
            <a:ext cx="1338828" cy="369332"/>
          </a:xfrm>
          <a:prstGeom prst="rect">
            <a:avLst/>
          </a:prstGeom>
        </p:spPr>
        <p:txBody>
          <a:bodyPr wrap="none">
            <a:spAutoFit/>
          </a:bodyPr>
          <a:lstStyle/>
          <a:p>
            <a:pPr algn="just"/>
            <a:r>
              <a:rPr lang="en-US" b="1" dirty="0">
                <a:latin typeface="Times New Roman" pitchFamily="18" charset="0"/>
                <a:cs typeface="Times New Roman" pitchFamily="18" charset="0"/>
              </a:rPr>
              <a:t>13. </a:t>
            </a:r>
            <a:r>
              <a:rPr lang="en-US" b="1" dirty="0" err="1">
                <a:latin typeface="Times New Roman" pitchFamily="18" charset="0"/>
                <a:cs typeface="Times New Roman" pitchFamily="18" charset="0"/>
              </a:rPr>
              <a:t>Huppah</a:t>
            </a:r>
            <a:endParaRPr lang="en-US" b="1" dirty="0">
              <a:latin typeface="Times New Roman" pitchFamily="18" charset="0"/>
              <a:cs typeface="Times New Roman" pitchFamily="18" charset="0"/>
            </a:endParaRPr>
          </a:p>
        </p:txBody>
      </p:sp>
      <p:cxnSp>
        <p:nvCxnSpPr>
          <p:cNvPr id="11" name="Straight Arrow Connector 10"/>
          <p:cNvCxnSpPr>
            <a:endCxn id="3" idx="3"/>
          </p:cNvCxnSpPr>
          <p:nvPr/>
        </p:nvCxnSpPr>
        <p:spPr>
          <a:xfrm flipH="1" flipV="1">
            <a:off x="3528911" y="2895600"/>
            <a:ext cx="4030621" cy="12954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4" idx="3"/>
          </p:cNvCxnSpPr>
          <p:nvPr/>
        </p:nvCxnSpPr>
        <p:spPr>
          <a:xfrm flipH="1">
            <a:off x="3977751" y="3223260"/>
            <a:ext cx="3581781" cy="308172"/>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H="1">
            <a:off x="3759808" y="3454398"/>
            <a:ext cx="3799722" cy="822327"/>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6" idx="3"/>
          </p:cNvCxnSpPr>
          <p:nvPr/>
        </p:nvCxnSpPr>
        <p:spPr>
          <a:xfrm flipH="1">
            <a:off x="3580207" y="3611880"/>
            <a:ext cx="3979323" cy="129349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H="1">
            <a:off x="3772567" y="3779520"/>
            <a:ext cx="3786963" cy="173545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8220" y="186751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1039316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1427"/>
            <a:ext cx="6467475" cy="489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83361" y="2524125"/>
            <a:ext cx="1338828" cy="369332"/>
          </a:xfrm>
          <a:prstGeom prst="rect">
            <a:avLst/>
          </a:prstGeom>
        </p:spPr>
        <p:txBody>
          <a:bodyPr wrap="none">
            <a:spAutoFit/>
          </a:bodyPr>
          <a:lstStyle/>
          <a:p>
            <a:pPr algn="just"/>
            <a:r>
              <a:rPr lang="en-US" b="1" dirty="0">
                <a:latin typeface="Times New Roman" pitchFamily="18" charset="0"/>
                <a:cs typeface="Times New Roman" pitchFamily="18" charset="0"/>
              </a:rPr>
              <a:t>13. </a:t>
            </a:r>
            <a:r>
              <a:rPr lang="en-US" b="1" dirty="0" err="1">
                <a:latin typeface="Times New Roman" pitchFamily="18" charset="0"/>
                <a:cs typeface="Times New Roman" pitchFamily="18" charset="0"/>
              </a:rPr>
              <a:t>Huppah</a:t>
            </a:r>
            <a:endParaRPr lang="en-US" b="1" dirty="0">
              <a:latin typeface="Times New Roman" pitchFamily="18" charset="0"/>
              <a:cs typeface="Times New Roman" pitchFamily="18" charset="0"/>
            </a:endParaRPr>
          </a:p>
        </p:txBody>
      </p:sp>
      <p:sp>
        <p:nvSpPr>
          <p:cNvPr id="3" name="Rectangle 2"/>
          <p:cNvSpPr/>
          <p:nvPr/>
        </p:nvSpPr>
        <p:spPr>
          <a:xfrm>
            <a:off x="2483361" y="3335694"/>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14. </a:t>
            </a:r>
            <a:r>
              <a:rPr lang="en-US" b="1" dirty="0" err="1">
                <a:latin typeface="Times New Roman" pitchFamily="18" charset="0"/>
                <a:cs typeface="Times New Roman" pitchFamily="18" charset="0"/>
              </a:rPr>
              <a:t>Jeshebeab</a:t>
            </a:r>
            <a:endParaRPr lang="en-US" b="1" dirty="0">
              <a:latin typeface="Times New Roman" pitchFamily="18" charset="0"/>
              <a:cs typeface="Times New Roman" pitchFamily="18" charset="0"/>
            </a:endParaRPr>
          </a:p>
        </p:txBody>
      </p:sp>
      <p:sp>
        <p:nvSpPr>
          <p:cNvPr id="4" name="Rectangle 3"/>
          <p:cNvSpPr/>
          <p:nvPr/>
        </p:nvSpPr>
        <p:spPr>
          <a:xfrm>
            <a:off x="2483361" y="3987284"/>
            <a:ext cx="1172116" cy="369332"/>
          </a:xfrm>
          <a:prstGeom prst="rect">
            <a:avLst/>
          </a:prstGeom>
        </p:spPr>
        <p:txBody>
          <a:bodyPr wrap="none">
            <a:spAutoFit/>
          </a:bodyPr>
          <a:lstStyle/>
          <a:p>
            <a:pPr algn="just"/>
            <a:r>
              <a:rPr lang="en-US" b="1" dirty="0">
                <a:latin typeface="Times New Roman" pitchFamily="18" charset="0"/>
                <a:cs typeface="Times New Roman" pitchFamily="18" charset="0"/>
              </a:rPr>
              <a:t>15. </a:t>
            </a:r>
            <a:r>
              <a:rPr lang="en-US" b="1" dirty="0" err="1">
                <a:latin typeface="Times New Roman" pitchFamily="18" charset="0"/>
                <a:cs typeface="Times New Roman" pitchFamily="18" charset="0"/>
              </a:rPr>
              <a:t>Bilgah</a:t>
            </a:r>
            <a:endParaRPr lang="en-US" b="1" dirty="0">
              <a:latin typeface="Times New Roman" pitchFamily="18" charset="0"/>
              <a:cs typeface="Times New Roman" pitchFamily="18" charset="0"/>
            </a:endParaRPr>
          </a:p>
        </p:txBody>
      </p:sp>
      <p:sp>
        <p:nvSpPr>
          <p:cNvPr id="5" name="Rectangle 4"/>
          <p:cNvSpPr/>
          <p:nvPr/>
        </p:nvSpPr>
        <p:spPr>
          <a:xfrm>
            <a:off x="2483361" y="4663559"/>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16. </a:t>
            </a:r>
            <a:r>
              <a:rPr lang="en-US" b="1" dirty="0" err="1">
                <a:latin typeface="Times New Roman" pitchFamily="18" charset="0"/>
                <a:cs typeface="Times New Roman" pitchFamily="18" charset="0"/>
              </a:rPr>
              <a:t>Immer</a:t>
            </a:r>
            <a:endParaRPr lang="en-US" b="1" dirty="0">
              <a:latin typeface="Times New Roman" pitchFamily="18" charset="0"/>
              <a:cs typeface="Times New Roman" pitchFamily="18" charset="0"/>
            </a:endParaRPr>
          </a:p>
        </p:txBody>
      </p:sp>
      <p:sp>
        <p:nvSpPr>
          <p:cNvPr id="6" name="Rectangle 5"/>
          <p:cNvSpPr/>
          <p:nvPr/>
        </p:nvSpPr>
        <p:spPr>
          <a:xfrm>
            <a:off x="2483361" y="5339834"/>
            <a:ext cx="1082348" cy="369332"/>
          </a:xfrm>
          <a:prstGeom prst="rect">
            <a:avLst/>
          </a:prstGeom>
        </p:spPr>
        <p:txBody>
          <a:bodyPr wrap="none">
            <a:spAutoFit/>
          </a:bodyPr>
          <a:lstStyle/>
          <a:p>
            <a:pPr algn="just"/>
            <a:r>
              <a:rPr lang="en-US" b="1" dirty="0">
                <a:latin typeface="Times New Roman" pitchFamily="18" charset="0"/>
                <a:cs typeface="Times New Roman" pitchFamily="18" charset="0"/>
              </a:rPr>
              <a:t>17. </a:t>
            </a:r>
            <a:r>
              <a:rPr lang="en-US" b="1" dirty="0" err="1">
                <a:latin typeface="Times New Roman" pitchFamily="18" charset="0"/>
                <a:cs typeface="Times New Roman" pitchFamily="18" charset="0"/>
              </a:rPr>
              <a:t>Hezir</a:t>
            </a:r>
            <a:endParaRPr lang="en-US" b="1" dirty="0">
              <a:latin typeface="Times New Roman" pitchFamily="18" charset="0"/>
              <a:cs typeface="Times New Roman" pitchFamily="18" charset="0"/>
            </a:endParaRPr>
          </a:p>
        </p:txBody>
      </p:sp>
      <p:sp>
        <p:nvSpPr>
          <p:cNvPr id="7" name="Rectangle 6"/>
          <p:cNvSpPr/>
          <p:nvPr/>
        </p:nvSpPr>
        <p:spPr>
          <a:xfrm>
            <a:off x="4027373" y="6265333"/>
            <a:ext cx="1230427" cy="11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2" idx="3"/>
          </p:cNvCxnSpPr>
          <p:nvPr/>
        </p:nvCxnSpPr>
        <p:spPr>
          <a:xfrm flipH="1" flipV="1">
            <a:off x="3822189" y="2708791"/>
            <a:ext cx="3737343" cy="107834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 idx="3"/>
          </p:cNvCxnSpPr>
          <p:nvPr/>
        </p:nvCxnSpPr>
        <p:spPr>
          <a:xfrm flipH="1" flipV="1">
            <a:off x="4027373" y="3520360"/>
            <a:ext cx="3532159" cy="466924"/>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3"/>
          </p:cNvCxnSpPr>
          <p:nvPr/>
        </p:nvCxnSpPr>
        <p:spPr>
          <a:xfrm flipH="1">
            <a:off x="3655477" y="4171950"/>
            <a:ext cx="3904055" cy="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 idx="3"/>
          </p:cNvCxnSpPr>
          <p:nvPr/>
        </p:nvCxnSpPr>
        <p:spPr>
          <a:xfrm flipH="1">
            <a:off x="3693949" y="4356616"/>
            <a:ext cx="3865581" cy="49160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3"/>
          </p:cNvCxnSpPr>
          <p:nvPr/>
        </p:nvCxnSpPr>
        <p:spPr>
          <a:xfrm flipH="1">
            <a:off x="3565709" y="4518660"/>
            <a:ext cx="3993823" cy="100584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0600" y="16846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11421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sp>
        <p:nvSpPr>
          <p:cNvPr id="2" name="Rectangle 1"/>
          <p:cNvSpPr/>
          <p:nvPr/>
        </p:nvSpPr>
        <p:spPr>
          <a:xfrm>
            <a:off x="142875" y="2981325"/>
            <a:ext cx="628650" cy="1714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62558"/>
            <a:ext cx="6134100" cy="461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25877" y="2701409"/>
            <a:ext cx="1082348" cy="369332"/>
          </a:xfrm>
          <a:prstGeom prst="rect">
            <a:avLst/>
          </a:prstGeom>
        </p:spPr>
        <p:txBody>
          <a:bodyPr wrap="none">
            <a:spAutoFit/>
          </a:bodyPr>
          <a:lstStyle/>
          <a:p>
            <a:pPr algn="just"/>
            <a:r>
              <a:rPr lang="en-US" b="1" dirty="0">
                <a:latin typeface="Times New Roman" pitchFamily="18" charset="0"/>
                <a:cs typeface="Times New Roman" pitchFamily="18" charset="0"/>
              </a:rPr>
              <a:t>17. </a:t>
            </a:r>
            <a:r>
              <a:rPr lang="en-US" b="1" dirty="0" err="1">
                <a:latin typeface="Times New Roman" pitchFamily="18" charset="0"/>
                <a:cs typeface="Times New Roman" pitchFamily="18" charset="0"/>
              </a:rPr>
              <a:t>Hezir</a:t>
            </a:r>
            <a:endParaRPr lang="en-US" b="1" dirty="0">
              <a:latin typeface="Times New Roman" pitchFamily="18" charset="0"/>
              <a:cs typeface="Times New Roman" pitchFamily="18" charset="0"/>
            </a:endParaRPr>
          </a:p>
        </p:txBody>
      </p:sp>
      <p:sp>
        <p:nvSpPr>
          <p:cNvPr id="4" name="Rectangle 3"/>
          <p:cNvSpPr/>
          <p:nvPr/>
        </p:nvSpPr>
        <p:spPr>
          <a:xfrm>
            <a:off x="2525877" y="3429000"/>
            <a:ext cx="1556836" cy="369332"/>
          </a:xfrm>
          <a:prstGeom prst="rect">
            <a:avLst/>
          </a:prstGeom>
        </p:spPr>
        <p:txBody>
          <a:bodyPr wrap="none">
            <a:spAutoFit/>
          </a:bodyPr>
          <a:lstStyle/>
          <a:p>
            <a:pPr algn="just"/>
            <a:r>
              <a:rPr lang="en-US" b="1" dirty="0">
                <a:latin typeface="Times New Roman" pitchFamily="18" charset="0"/>
                <a:cs typeface="Times New Roman" pitchFamily="18" charset="0"/>
              </a:rPr>
              <a:t>18. </a:t>
            </a:r>
            <a:r>
              <a:rPr lang="en-US" b="1" dirty="0" err="1">
                <a:latin typeface="Times New Roman" pitchFamily="18" charset="0"/>
                <a:cs typeface="Times New Roman" pitchFamily="18" charset="0"/>
              </a:rPr>
              <a:t>Happizzez</a:t>
            </a:r>
            <a:endParaRPr lang="en-US" b="1" dirty="0">
              <a:latin typeface="Times New Roman" pitchFamily="18" charset="0"/>
              <a:cs typeface="Times New Roman" pitchFamily="18" charset="0"/>
            </a:endParaRPr>
          </a:p>
        </p:txBody>
      </p:sp>
      <p:sp>
        <p:nvSpPr>
          <p:cNvPr id="5" name="Rectangle 4"/>
          <p:cNvSpPr/>
          <p:nvPr/>
        </p:nvSpPr>
        <p:spPr>
          <a:xfrm>
            <a:off x="2525877" y="4073009"/>
            <a:ext cx="1531188" cy="369332"/>
          </a:xfrm>
          <a:prstGeom prst="rect">
            <a:avLst/>
          </a:prstGeom>
        </p:spPr>
        <p:txBody>
          <a:bodyPr wrap="none">
            <a:spAutoFit/>
          </a:bodyPr>
          <a:lstStyle/>
          <a:p>
            <a:pPr algn="just"/>
            <a:r>
              <a:rPr lang="en-US" b="1" dirty="0">
                <a:latin typeface="Times New Roman" pitchFamily="18" charset="0"/>
                <a:cs typeface="Times New Roman" pitchFamily="18" charset="0"/>
              </a:rPr>
              <a:t>19. </a:t>
            </a:r>
            <a:r>
              <a:rPr lang="en-US" b="1" dirty="0" err="1">
                <a:latin typeface="Times New Roman" pitchFamily="18" charset="0"/>
                <a:cs typeface="Times New Roman" pitchFamily="18" charset="0"/>
              </a:rPr>
              <a:t>Pethahiah</a:t>
            </a:r>
            <a:endParaRPr lang="en-US" b="1" dirty="0">
              <a:latin typeface="Times New Roman" pitchFamily="18" charset="0"/>
              <a:cs typeface="Times New Roman" pitchFamily="18" charset="0"/>
            </a:endParaRPr>
          </a:p>
        </p:txBody>
      </p:sp>
      <p:sp>
        <p:nvSpPr>
          <p:cNvPr id="6" name="Rectangle 5"/>
          <p:cNvSpPr/>
          <p:nvPr/>
        </p:nvSpPr>
        <p:spPr>
          <a:xfrm>
            <a:off x="2525877" y="4701659"/>
            <a:ext cx="1377300" cy="369332"/>
          </a:xfrm>
          <a:prstGeom prst="rect">
            <a:avLst/>
          </a:prstGeom>
        </p:spPr>
        <p:txBody>
          <a:bodyPr wrap="none">
            <a:spAutoFit/>
          </a:bodyPr>
          <a:lstStyle/>
          <a:p>
            <a:pPr algn="just"/>
            <a:r>
              <a:rPr lang="en-US" b="1" dirty="0">
                <a:latin typeface="Times New Roman" pitchFamily="18" charset="0"/>
                <a:cs typeface="Times New Roman" pitchFamily="18" charset="0"/>
              </a:rPr>
              <a:t>20. </a:t>
            </a:r>
            <a:r>
              <a:rPr lang="en-US" b="1" dirty="0" err="1">
                <a:latin typeface="Times New Roman" pitchFamily="18" charset="0"/>
                <a:cs typeface="Times New Roman" pitchFamily="18" charset="0"/>
              </a:rPr>
              <a:t>Jehezkel</a:t>
            </a:r>
            <a:endParaRPr lang="en-US" b="1" dirty="0">
              <a:latin typeface="Times New Roman" pitchFamily="18" charset="0"/>
              <a:cs typeface="Times New Roman" pitchFamily="18" charset="0"/>
            </a:endParaRPr>
          </a:p>
        </p:txBody>
      </p:sp>
      <p:sp>
        <p:nvSpPr>
          <p:cNvPr id="9" name="Rectangle 8"/>
          <p:cNvSpPr/>
          <p:nvPr/>
        </p:nvSpPr>
        <p:spPr>
          <a:xfrm>
            <a:off x="2525877" y="5396984"/>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21. </a:t>
            </a:r>
            <a:r>
              <a:rPr lang="en-US" b="1" dirty="0" err="1">
                <a:latin typeface="Times New Roman" pitchFamily="18" charset="0"/>
                <a:cs typeface="Times New Roman" pitchFamily="18" charset="0"/>
              </a:rPr>
              <a:t>Jachin</a:t>
            </a:r>
            <a:endParaRPr lang="en-US" b="1" dirty="0">
              <a:latin typeface="Times New Roman" pitchFamily="18" charset="0"/>
              <a:cs typeface="Times New Roman" pitchFamily="18" charset="0"/>
            </a:endParaRPr>
          </a:p>
        </p:txBody>
      </p:sp>
      <p:cxnSp>
        <p:nvCxnSpPr>
          <p:cNvPr id="11" name="Straight Arrow Connector 10"/>
          <p:cNvCxnSpPr>
            <a:endCxn id="3" idx="3"/>
          </p:cNvCxnSpPr>
          <p:nvPr/>
        </p:nvCxnSpPr>
        <p:spPr>
          <a:xfrm flipH="1" flipV="1">
            <a:off x="3608225" y="2886075"/>
            <a:ext cx="3951307" cy="161734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4" idx="3"/>
          </p:cNvCxnSpPr>
          <p:nvPr/>
        </p:nvCxnSpPr>
        <p:spPr>
          <a:xfrm flipH="1" flipV="1">
            <a:off x="4082713" y="3613666"/>
            <a:ext cx="3476817" cy="108799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5" idx="3"/>
          </p:cNvCxnSpPr>
          <p:nvPr/>
        </p:nvCxnSpPr>
        <p:spPr>
          <a:xfrm flipH="1" flipV="1">
            <a:off x="4057065" y="4257675"/>
            <a:ext cx="3502465" cy="62865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6" idx="3"/>
          </p:cNvCxnSpPr>
          <p:nvPr/>
        </p:nvCxnSpPr>
        <p:spPr>
          <a:xfrm flipH="1" flipV="1">
            <a:off x="3903177" y="4886325"/>
            <a:ext cx="3656353" cy="184666"/>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3"/>
          </p:cNvCxnSpPr>
          <p:nvPr/>
        </p:nvCxnSpPr>
        <p:spPr>
          <a:xfrm flipH="1">
            <a:off x="3710817" y="5242560"/>
            <a:ext cx="3848713" cy="33909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2500" y="19513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1787963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939648"/>
            <a:ext cx="5957926" cy="453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359343" y="2891453"/>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22. </a:t>
            </a:r>
            <a:r>
              <a:rPr lang="en-US" b="1" dirty="0" err="1">
                <a:latin typeface="Times New Roman" pitchFamily="18" charset="0"/>
                <a:cs typeface="Times New Roman" pitchFamily="18" charset="0"/>
              </a:rPr>
              <a:t>Gamul</a:t>
            </a:r>
            <a:endParaRPr lang="en-US" b="1" dirty="0">
              <a:latin typeface="Times New Roman" pitchFamily="18" charset="0"/>
              <a:cs typeface="Times New Roman" pitchFamily="18" charset="0"/>
            </a:endParaRPr>
          </a:p>
        </p:txBody>
      </p:sp>
      <p:sp>
        <p:nvSpPr>
          <p:cNvPr id="8" name="Rectangle 7"/>
          <p:cNvSpPr/>
          <p:nvPr/>
        </p:nvSpPr>
        <p:spPr>
          <a:xfrm>
            <a:off x="2359343" y="3520360"/>
            <a:ext cx="1287532" cy="369332"/>
          </a:xfrm>
          <a:prstGeom prst="rect">
            <a:avLst/>
          </a:prstGeom>
        </p:spPr>
        <p:txBody>
          <a:bodyPr wrap="none">
            <a:spAutoFit/>
          </a:bodyPr>
          <a:lstStyle/>
          <a:p>
            <a:pPr algn="just"/>
            <a:r>
              <a:rPr lang="en-US" b="1" dirty="0">
                <a:latin typeface="Times New Roman" pitchFamily="18" charset="0"/>
                <a:cs typeface="Times New Roman" pitchFamily="18" charset="0"/>
              </a:rPr>
              <a:t>23. </a:t>
            </a:r>
            <a:r>
              <a:rPr lang="en-US" b="1" dirty="0" err="1">
                <a:latin typeface="Times New Roman" pitchFamily="18" charset="0"/>
                <a:cs typeface="Times New Roman" pitchFamily="18" charset="0"/>
              </a:rPr>
              <a:t>Delaiah</a:t>
            </a:r>
            <a:endParaRPr lang="en-US" b="1" dirty="0">
              <a:latin typeface="Times New Roman" pitchFamily="18" charset="0"/>
              <a:cs typeface="Times New Roman" pitchFamily="18" charset="0"/>
            </a:endParaRPr>
          </a:p>
        </p:txBody>
      </p:sp>
      <p:sp>
        <p:nvSpPr>
          <p:cNvPr id="11" name="Rectangle 10"/>
          <p:cNvSpPr/>
          <p:nvPr/>
        </p:nvSpPr>
        <p:spPr>
          <a:xfrm>
            <a:off x="2359343" y="4124228"/>
            <a:ext cx="1390124" cy="369332"/>
          </a:xfrm>
          <a:prstGeom prst="rect">
            <a:avLst/>
          </a:prstGeom>
        </p:spPr>
        <p:txBody>
          <a:bodyPr wrap="none">
            <a:spAutoFit/>
          </a:bodyPr>
          <a:lstStyle/>
          <a:p>
            <a:pPr algn="just"/>
            <a:r>
              <a:rPr lang="en-US" b="1" dirty="0">
                <a:latin typeface="Times New Roman" pitchFamily="18" charset="0"/>
                <a:cs typeface="Times New Roman" pitchFamily="18" charset="0"/>
              </a:rPr>
              <a:t>24. </a:t>
            </a:r>
            <a:r>
              <a:rPr lang="en-US" b="1" dirty="0" err="1">
                <a:latin typeface="Times New Roman" pitchFamily="18" charset="0"/>
                <a:cs typeface="Times New Roman" pitchFamily="18" charset="0"/>
              </a:rPr>
              <a:t>Maaziah</a:t>
            </a:r>
            <a:endParaRPr lang="en-US" b="1" dirty="0">
              <a:latin typeface="Times New Roman" pitchFamily="18" charset="0"/>
              <a:cs typeface="Times New Roman" pitchFamily="18" charset="0"/>
            </a:endParaRPr>
          </a:p>
        </p:txBody>
      </p:sp>
      <p:sp>
        <p:nvSpPr>
          <p:cNvPr id="12" name="Rectangle 11"/>
          <p:cNvSpPr/>
          <p:nvPr/>
        </p:nvSpPr>
        <p:spPr>
          <a:xfrm>
            <a:off x="2359343" y="4753957"/>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13" name="Rectangle 12"/>
          <p:cNvSpPr/>
          <p:nvPr/>
        </p:nvSpPr>
        <p:spPr>
          <a:xfrm>
            <a:off x="2384991" y="5237036"/>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cxnSp>
        <p:nvCxnSpPr>
          <p:cNvPr id="14" name="Straight Arrow Connector 13"/>
          <p:cNvCxnSpPr>
            <a:endCxn id="7" idx="3"/>
          </p:cNvCxnSpPr>
          <p:nvPr/>
        </p:nvCxnSpPr>
        <p:spPr>
          <a:xfrm flipH="1" flipV="1">
            <a:off x="3569931" y="3076119"/>
            <a:ext cx="3989601" cy="234558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3"/>
          </p:cNvCxnSpPr>
          <p:nvPr/>
        </p:nvCxnSpPr>
        <p:spPr>
          <a:xfrm flipH="1" flipV="1">
            <a:off x="3646875" y="3705026"/>
            <a:ext cx="3912655" cy="1901342"/>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3"/>
          </p:cNvCxnSpPr>
          <p:nvPr/>
        </p:nvCxnSpPr>
        <p:spPr>
          <a:xfrm flipH="1" flipV="1">
            <a:off x="3749467" y="4308894"/>
            <a:ext cx="3810063" cy="1474686"/>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3"/>
          </p:cNvCxnSpPr>
          <p:nvPr/>
        </p:nvCxnSpPr>
        <p:spPr>
          <a:xfrm flipH="1">
            <a:off x="3710995" y="1615440"/>
            <a:ext cx="3848537" cy="332318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3" idx="3"/>
          </p:cNvCxnSpPr>
          <p:nvPr/>
        </p:nvCxnSpPr>
        <p:spPr>
          <a:xfrm flipH="1">
            <a:off x="3569931" y="1798320"/>
            <a:ext cx="3989601" cy="3623382"/>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37260" y="208849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291828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52552"/>
            <a:ext cx="6142007" cy="462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78534" y="2813013"/>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sp>
        <p:nvSpPr>
          <p:cNvPr id="8" name="Rectangle 7"/>
          <p:cNvSpPr/>
          <p:nvPr/>
        </p:nvSpPr>
        <p:spPr>
          <a:xfrm>
            <a:off x="2478534" y="3429000"/>
            <a:ext cx="1069524" cy="369332"/>
          </a:xfrm>
          <a:prstGeom prst="rect">
            <a:avLst/>
          </a:prstGeom>
        </p:spPr>
        <p:txBody>
          <a:bodyPr wrap="none">
            <a:spAutoFit/>
          </a:bodyPr>
          <a:lstStyle/>
          <a:p>
            <a:pPr algn="just"/>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Harim</a:t>
            </a:r>
            <a:endParaRPr lang="en-US" b="1" dirty="0">
              <a:latin typeface="Times New Roman" pitchFamily="18" charset="0"/>
              <a:cs typeface="Times New Roman" pitchFamily="18" charset="0"/>
            </a:endParaRPr>
          </a:p>
        </p:txBody>
      </p:sp>
      <p:sp>
        <p:nvSpPr>
          <p:cNvPr id="9" name="Rectangle 8"/>
          <p:cNvSpPr/>
          <p:nvPr/>
        </p:nvSpPr>
        <p:spPr>
          <a:xfrm>
            <a:off x="2478534" y="4063843"/>
            <a:ext cx="1120820" cy="369332"/>
          </a:xfrm>
          <a:prstGeom prst="rect">
            <a:avLst/>
          </a:prstGeom>
        </p:spPr>
        <p:txBody>
          <a:bodyPr wrap="none">
            <a:spAutoFit/>
          </a:bodyPr>
          <a:lstStyle/>
          <a:p>
            <a:pPr algn="just"/>
            <a:r>
              <a:rPr lang="en-US" b="1" dirty="0">
                <a:latin typeface="Times New Roman" pitchFamily="18" charset="0"/>
                <a:cs typeface="Times New Roman" pitchFamily="18" charset="0"/>
              </a:rPr>
              <a:t>4. </a:t>
            </a:r>
            <a:r>
              <a:rPr lang="en-US" b="1" dirty="0" err="1">
                <a:latin typeface="Times New Roman" pitchFamily="18" charset="0"/>
                <a:cs typeface="Times New Roman" pitchFamily="18" charset="0"/>
              </a:rPr>
              <a:t>Seorim</a:t>
            </a:r>
            <a:endParaRPr lang="en-US" b="1" dirty="0">
              <a:latin typeface="Times New Roman" pitchFamily="18" charset="0"/>
              <a:cs typeface="Times New Roman" pitchFamily="18" charset="0"/>
            </a:endParaRPr>
          </a:p>
        </p:txBody>
      </p:sp>
      <p:sp>
        <p:nvSpPr>
          <p:cNvPr id="11" name="Rectangle 10"/>
          <p:cNvSpPr/>
          <p:nvPr/>
        </p:nvSpPr>
        <p:spPr>
          <a:xfrm>
            <a:off x="2478534" y="4710824"/>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sp>
        <p:nvSpPr>
          <p:cNvPr id="12" name="Rectangle 11"/>
          <p:cNvSpPr/>
          <p:nvPr/>
        </p:nvSpPr>
        <p:spPr>
          <a:xfrm>
            <a:off x="2478534" y="5340553"/>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cxnSp>
        <p:nvCxnSpPr>
          <p:cNvPr id="13" name="Straight Arrow Connector 12"/>
          <p:cNvCxnSpPr>
            <a:endCxn id="7" idx="3"/>
          </p:cNvCxnSpPr>
          <p:nvPr/>
        </p:nvCxnSpPr>
        <p:spPr>
          <a:xfrm flipH="1">
            <a:off x="3663474" y="1783080"/>
            <a:ext cx="3896056" cy="121459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3"/>
          </p:cNvCxnSpPr>
          <p:nvPr/>
        </p:nvCxnSpPr>
        <p:spPr>
          <a:xfrm flipH="1">
            <a:off x="3548058" y="1965960"/>
            <a:ext cx="4011472" cy="1647706"/>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3"/>
          </p:cNvCxnSpPr>
          <p:nvPr/>
        </p:nvCxnSpPr>
        <p:spPr>
          <a:xfrm flipH="1">
            <a:off x="3599354" y="2151237"/>
            <a:ext cx="3960178" cy="2097272"/>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3"/>
          </p:cNvCxnSpPr>
          <p:nvPr/>
        </p:nvCxnSpPr>
        <p:spPr>
          <a:xfrm flipH="1">
            <a:off x="3907130" y="2324100"/>
            <a:ext cx="3652402" cy="257139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2" idx="3"/>
          </p:cNvCxnSpPr>
          <p:nvPr/>
        </p:nvCxnSpPr>
        <p:spPr>
          <a:xfrm flipH="1">
            <a:off x="3753242" y="2514600"/>
            <a:ext cx="3806288" cy="301061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52500" y="195133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3706770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780"/>
            <a:ext cx="6202392" cy="456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92332" y="888871"/>
            <a:ext cx="32749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Now Zechariah was of the division of Abijah. With the annunciation in 3 BC, then his service ended on </a:t>
            </a:r>
            <a:r>
              <a:rPr lang="en-US" sz="1200" b="1" dirty="0" err="1" smtClean="0">
                <a:latin typeface="Times New Roman" pitchFamily="18" charset="0"/>
                <a:cs typeface="Times New Roman" pitchFamily="18" charset="0"/>
              </a:rPr>
              <a:t>Ziv</a:t>
            </a:r>
            <a:r>
              <a:rPr lang="en-US" sz="1200" b="1" dirty="0" smtClean="0">
                <a:latin typeface="Times New Roman" pitchFamily="18" charset="0"/>
                <a:cs typeface="Times New Roman" pitchFamily="18" charset="0"/>
              </a:rPr>
              <a:t> 18.</a:t>
            </a:r>
            <a:endParaRPr lang="en-US" sz="1200" b="1" dirty="0">
              <a:latin typeface="Times New Roman" pitchFamily="18" charset="0"/>
              <a:cs typeface="Times New Roman" pitchFamily="18" charset="0"/>
            </a:endParaRPr>
          </a:p>
        </p:txBody>
      </p:sp>
      <p:cxnSp>
        <p:nvCxnSpPr>
          <p:cNvPr id="6" name="Straight Arrow Connector 5"/>
          <p:cNvCxnSpPr>
            <a:stCxn id="8" idx="2"/>
          </p:cNvCxnSpPr>
          <p:nvPr/>
        </p:nvCxnSpPr>
        <p:spPr>
          <a:xfrm>
            <a:off x="5729783" y="1535202"/>
            <a:ext cx="0" cy="27685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1" idx="2"/>
          </p:cNvCxnSpPr>
          <p:nvPr/>
        </p:nvCxnSpPr>
        <p:spPr>
          <a:xfrm>
            <a:off x="2828926" y="3888956"/>
            <a:ext cx="2947492" cy="17048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09920" y="2850118"/>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sp>
        <p:nvSpPr>
          <p:cNvPr id="7" name="Rectangle 6"/>
          <p:cNvSpPr/>
          <p:nvPr/>
        </p:nvSpPr>
        <p:spPr>
          <a:xfrm>
            <a:off x="3009920" y="3477139"/>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Hakkoz</a:t>
            </a:r>
            <a:endParaRPr lang="en-US" b="1" dirty="0">
              <a:latin typeface="Times New Roman" pitchFamily="18" charset="0"/>
              <a:cs typeface="Times New Roman" pitchFamily="18" charset="0"/>
            </a:endParaRPr>
          </a:p>
        </p:txBody>
      </p:sp>
      <p:sp>
        <p:nvSpPr>
          <p:cNvPr id="9" name="Rectangle 8"/>
          <p:cNvSpPr/>
          <p:nvPr/>
        </p:nvSpPr>
        <p:spPr>
          <a:xfrm>
            <a:off x="3009920" y="4111109"/>
            <a:ext cx="1082412" cy="369332"/>
          </a:xfrm>
          <a:prstGeom prst="rect">
            <a:avLst/>
          </a:prstGeom>
        </p:spPr>
        <p:txBody>
          <a:bodyPr wrap="none">
            <a:spAutoFit/>
          </a:bodyPr>
          <a:lstStyle/>
          <a:p>
            <a:pPr algn="just"/>
            <a:r>
              <a:rPr lang="en-US" b="1" dirty="0">
                <a:latin typeface="Times New Roman" pitchFamily="18" charset="0"/>
                <a:cs typeface="Times New Roman" pitchFamily="18" charset="0"/>
              </a:rPr>
              <a:t>8. Abijah</a:t>
            </a:r>
          </a:p>
        </p:txBody>
      </p:sp>
      <p:cxnSp>
        <p:nvCxnSpPr>
          <p:cNvPr id="16" name="Straight Arrow Connector 15"/>
          <p:cNvCxnSpPr>
            <a:endCxn id="7" idx="3"/>
          </p:cNvCxnSpPr>
          <p:nvPr/>
        </p:nvCxnSpPr>
        <p:spPr>
          <a:xfrm flipH="1">
            <a:off x="4194860" y="2682240"/>
            <a:ext cx="3364672" cy="97956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3"/>
          </p:cNvCxnSpPr>
          <p:nvPr/>
        </p:nvCxnSpPr>
        <p:spPr>
          <a:xfrm flipH="1">
            <a:off x="4092332" y="2850118"/>
            <a:ext cx="3467198" cy="1445657"/>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 idx="3"/>
          </p:cNvCxnSpPr>
          <p:nvPr/>
        </p:nvCxnSpPr>
        <p:spPr>
          <a:xfrm flipH="1">
            <a:off x="4284628" y="2484120"/>
            <a:ext cx="3274902" cy="550664"/>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52500" y="197419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
        <p:nvSpPr>
          <p:cNvPr id="11" name="Rectangle 10"/>
          <p:cNvSpPr/>
          <p:nvPr/>
        </p:nvSpPr>
        <p:spPr>
          <a:xfrm>
            <a:off x="1" y="1949964"/>
            <a:ext cx="565785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maximum time needed for Elizabeth’s body to prepare for conception is 14 days, assuming that the Almighty performed the miracle to restart her fertility renewal as soon as Zechariah went off duty. A longer time is unreasonable, since we expect Yahweh fulfill his word promptly.  The reason for this is that enough chronological data is included in the Scripture to figure this out. The Scripture is thus showing that by including the information that it should be figured out with assumptions that do not make the result impossible to figure out.  Assuming an untimely fulfillment of the word would reduce the whole chronology to ambiguity. The arrow points to the TRUE hypothesis conception date, which we will find in the next calendar chart.</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1559697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7557"/>
            <a:ext cx="6119645"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3739" y="2787134"/>
            <a:ext cx="1095172" cy="369332"/>
          </a:xfrm>
          <a:prstGeom prst="rect">
            <a:avLst/>
          </a:prstGeom>
        </p:spPr>
        <p:txBody>
          <a:bodyPr wrap="none">
            <a:spAutoFit/>
          </a:bodyPr>
          <a:lstStyle/>
          <a:p>
            <a:pPr algn="just"/>
            <a:r>
              <a:rPr lang="en-US" b="1" dirty="0">
                <a:latin typeface="Times New Roman" pitchFamily="18" charset="0"/>
                <a:cs typeface="Times New Roman" pitchFamily="18" charset="0"/>
              </a:rPr>
              <a:t>9. </a:t>
            </a:r>
            <a:r>
              <a:rPr lang="en-US" b="1" dirty="0" err="1">
                <a:latin typeface="Times New Roman" pitchFamily="18" charset="0"/>
                <a:cs typeface="Times New Roman" pitchFamily="18" charset="0"/>
              </a:rPr>
              <a:t>Jeshua</a:t>
            </a:r>
            <a:endParaRPr lang="en-US" b="1" dirty="0">
              <a:latin typeface="Times New Roman" pitchFamily="18" charset="0"/>
              <a:cs typeface="Times New Roman" pitchFamily="18" charset="0"/>
            </a:endParaRPr>
          </a:p>
        </p:txBody>
      </p:sp>
      <p:sp>
        <p:nvSpPr>
          <p:cNvPr id="4" name="Rectangle 3"/>
          <p:cNvSpPr/>
          <p:nvPr/>
        </p:nvSpPr>
        <p:spPr>
          <a:xfrm>
            <a:off x="2433739" y="3454398"/>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10. </a:t>
            </a:r>
            <a:r>
              <a:rPr lang="en-US" b="1" dirty="0" err="1">
                <a:latin typeface="Times New Roman" pitchFamily="18" charset="0"/>
                <a:cs typeface="Times New Roman" pitchFamily="18" charset="0"/>
              </a:rPr>
              <a:t>Shecaniah</a:t>
            </a:r>
            <a:endParaRPr lang="en-US" b="1" dirty="0">
              <a:latin typeface="Times New Roman" pitchFamily="18" charset="0"/>
              <a:cs typeface="Times New Roman" pitchFamily="18" charset="0"/>
            </a:endParaRPr>
          </a:p>
        </p:txBody>
      </p:sp>
      <p:sp>
        <p:nvSpPr>
          <p:cNvPr id="5" name="Rectangle 4"/>
          <p:cNvSpPr/>
          <p:nvPr/>
        </p:nvSpPr>
        <p:spPr>
          <a:xfrm>
            <a:off x="2433739" y="4092059"/>
            <a:ext cx="1326069" cy="369332"/>
          </a:xfrm>
          <a:prstGeom prst="rect">
            <a:avLst/>
          </a:prstGeom>
        </p:spPr>
        <p:txBody>
          <a:bodyPr wrap="none">
            <a:spAutoFit/>
          </a:bodyPr>
          <a:lstStyle/>
          <a:p>
            <a:pPr algn="just"/>
            <a:r>
              <a:rPr lang="en-US" b="1" dirty="0">
                <a:latin typeface="Times New Roman" pitchFamily="18" charset="0"/>
                <a:cs typeface="Times New Roman" pitchFamily="18" charset="0"/>
              </a:rPr>
              <a:t>11. </a:t>
            </a:r>
            <a:r>
              <a:rPr lang="en-US" b="1" dirty="0" err="1">
                <a:latin typeface="Times New Roman" pitchFamily="18" charset="0"/>
                <a:cs typeface="Times New Roman" pitchFamily="18" charset="0"/>
              </a:rPr>
              <a:t>Eliashib</a:t>
            </a:r>
            <a:endParaRPr lang="en-US" b="1" dirty="0">
              <a:latin typeface="Times New Roman" pitchFamily="18" charset="0"/>
              <a:cs typeface="Times New Roman" pitchFamily="18" charset="0"/>
            </a:endParaRPr>
          </a:p>
        </p:txBody>
      </p:sp>
      <p:sp>
        <p:nvSpPr>
          <p:cNvPr id="6" name="Rectangle 5"/>
          <p:cNvSpPr/>
          <p:nvPr/>
        </p:nvSpPr>
        <p:spPr>
          <a:xfrm>
            <a:off x="2433739" y="4720709"/>
            <a:ext cx="1146468" cy="369332"/>
          </a:xfrm>
          <a:prstGeom prst="rect">
            <a:avLst/>
          </a:prstGeom>
        </p:spPr>
        <p:txBody>
          <a:bodyPr wrap="none">
            <a:spAutoFit/>
          </a:bodyPr>
          <a:lstStyle/>
          <a:p>
            <a:pPr algn="just"/>
            <a:r>
              <a:rPr lang="en-US" b="1" dirty="0">
                <a:latin typeface="Times New Roman" pitchFamily="18" charset="0"/>
                <a:cs typeface="Times New Roman" pitchFamily="18" charset="0"/>
              </a:rPr>
              <a:t>12. </a:t>
            </a:r>
            <a:r>
              <a:rPr lang="en-US" b="1" dirty="0" err="1">
                <a:latin typeface="Times New Roman" pitchFamily="18" charset="0"/>
                <a:cs typeface="Times New Roman" pitchFamily="18" charset="0"/>
              </a:rPr>
              <a:t>Jakim</a:t>
            </a:r>
            <a:endParaRPr lang="en-US" b="1" dirty="0">
              <a:latin typeface="Times New Roman" pitchFamily="18" charset="0"/>
              <a:cs typeface="Times New Roman" pitchFamily="18" charset="0"/>
            </a:endParaRPr>
          </a:p>
        </p:txBody>
      </p:sp>
      <p:sp>
        <p:nvSpPr>
          <p:cNvPr id="9" name="Rectangle 8"/>
          <p:cNvSpPr/>
          <p:nvPr/>
        </p:nvSpPr>
        <p:spPr>
          <a:xfrm>
            <a:off x="2433739" y="5330309"/>
            <a:ext cx="1338828" cy="369332"/>
          </a:xfrm>
          <a:prstGeom prst="rect">
            <a:avLst/>
          </a:prstGeom>
        </p:spPr>
        <p:txBody>
          <a:bodyPr wrap="none">
            <a:spAutoFit/>
          </a:bodyPr>
          <a:lstStyle/>
          <a:p>
            <a:pPr algn="just"/>
            <a:r>
              <a:rPr lang="en-US" b="1" dirty="0">
                <a:latin typeface="Times New Roman" pitchFamily="18" charset="0"/>
                <a:cs typeface="Times New Roman" pitchFamily="18" charset="0"/>
              </a:rPr>
              <a:t>13. </a:t>
            </a:r>
            <a:r>
              <a:rPr lang="en-US" b="1" dirty="0" err="1">
                <a:latin typeface="Times New Roman" pitchFamily="18" charset="0"/>
                <a:cs typeface="Times New Roman" pitchFamily="18" charset="0"/>
              </a:rPr>
              <a:t>Huppah</a:t>
            </a:r>
            <a:endParaRPr lang="en-US" b="1" dirty="0">
              <a:latin typeface="Times New Roman" pitchFamily="18" charset="0"/>
              <a:cs typeface="Times New Roman" pitchFamily="18" charset="0"/>
            </a:endParaRPr>
          </a:p>
        </p:txBody>
      </p:sp>
      <p:cxnSp>
        <p:nvCxnSpPr>
          <p:cNvPr id="11" name="Straight Arrow Connector 10"/>
          <p:cNvCxnSpPr>
            <a:endCxn id="3" idx="3"/>
          </p:cNvCxnSpPr>
          <p:nvPr/>
        </p:nvCxnSpPr>
        <p:spPr>
          <a:xfrm flipH="1" flipV="1">
            <a:off x="3528911" y="2971800"/>
            <a:ext cx="4030620" cy="7620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4" idx="3"/>
          </p:cNvCxnSpPr>
          <p:nvPr/>
        </p:nvCxnSpPr>
        <p:spPr>
          <a:xfrm flipH="1">
            <a:off x="3977751" y="3238500"/>
            <a:ext cx="3581779" cy="400564"/>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H="1">
            <a:off x="3759808" y="3438782"/>
            <a:ext cx="3799722" cy="83794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6" idx="3"/>
          </p:cNvCxnSpPr>
          <p:nvPr/>
        </p:nvCxnSpPr>
        <p:spPr>
          <a:xfrm flipH="1">
            <a:off x="3580207" y="3639064"/>
            <a:ext cx="3979323" cy="1266311"/>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H="1">
            <a:off x="3772567" y="3823730"/>
            <a:ext cx="3786963" cy="169124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7740" y="2004671"/>
            <a:ext cx="344805" cy="169277"/>
          </a:xfrm>
          <a:prstGeom prst="rect">
            <a:avLst/>
          </a:prstGeom>
          <a:solidFill>
            <a:schemeClr val="bg1"/>
          </a:solidFill>
        </p:spPr>
        <p:txBody>
          <a:bodyPr wrap="square" lIns="0" tIns="0" rIns="0" bIns="0" rtlCol="0">
            <a:spAutoFit/>
          </a:bodyPr>
          <a:lstStyle/>
          <a:p>
            <a:pPr algn="ctr"/>
            <a:r>
              <a:rPr lang="en-US" sz="1100" b="1" dirty="0" smtClean="0"/>
              <a:t>4135</a:t>
            </a:r>
            <a:endParaRPr lang="en-US" sz="1100" b="1" dirty="0"/>
          </a:p>
        </p:txBody>
      </p:sp>
    </p:spTree>
    <p:extLst>
      <p:ext uri="{BB962C8B-B14F-4D97-AF65-F5344CB8AC3E}">
        <p14:creationId xmlns:p14="http://schemas.microsoft.com/office/powerpoint/2010/main" val="3229318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25902"/>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57349"/>
            <a:ext cx="6294419" cy="480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24075" y="1286371"/>
            <a:ext cx="379095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TRUE hypothesis conception date for John the Baptist</a:t>
            </a:r>
            <a:endParaRPr lang="en-US" sz="1200" b="1" dirty="0">
              <a:latin typeface="Times New Roman" pitchFamily="18" charset="0"/>
              <a:cs typeface="Times New Roman" pitchFamily="18" charset="0"/>
            </a:endParaRPr>
          </a:p>
        </p:txBody>
      </p:sp>
      <p:cxnSp>
        <p:nvCxnSpPr>
          <p:cNvPr id="6" name="Straight Arrow Connector 5"/>
          <p:cNvCxnSpPr>
            <a:stCxn id="5" idx="2"/>
          </p:cNvCxnSpPr>
          <p:nvPr/>
        </p:nvCxnSpPr>
        <p:spPr>
          <a:xfrm>
            <a:off x="4019550" y="1563370"/>
            <a:ext cx="1104900" cy="13989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09575" y="3740148"/>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1</a:t>
            </a:r>
            <a:endParaRPr lang="en-US" sz="8800" dirty="0"/>
          </a:p>
        </p:txBody>
      </p:sp>
      <p:sp>
        <p:nvSpPr>
          <p:cNvPr id="11" name="Rectangle 10"/>
          <p:cNvSpPr/>
          <p:nvPr/>
        </p:nvSpPr>
        <p:spPr>
          <a:xfrm>
            <a:off x="6477000" y="3662047"/>
            <a:ext cx="249555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Now we count off 6 months to reach the annunciation to Miriam. We see here that technically each month begins on the 3</a:t>
            </a:r>
            <a:r>
              <a:rPr lang="en-US" sz="1200" b="1" baseline="30000" dirty="0" smtClean="0">
                <a:latin typeface="Times New Roman" pitchFamily="18" charset="0"/>
                <a:cs typeface="Times New Roman" pitchFamily="18" charset="0"/>
              </a:rPr>
              <a:t>rd</a:t>
            </a:r>
            <a:r>
              <a:rPr lang="en-US" sz="1200" b="1" dirty="0" smtClean="0">
                <a:latin typeface="Times New Roman" pitchFamily="18" charset="0"/>
                <a:cs typeface="Times New Roman" pitchFamily="18" charset="0"/>
              </a:rPr>
              <a:t> of the month.</a:t>
            </a:r>
            <a:endParaRPr lang="en-US" sz="1200" b="1" dirty="0">
              <a:latin typeface="Times New Roman" pitchFamily="18" charset="0"/>
              <a:cs typeface="Times New Roman" pitchFamily="18" charset="0"/>
            </a:endParaRPr>
          </a:p>
        </p:txBody>
      </p:sp>
      <p:sp>
        <p:nvSpPr>
          <p:cNvPr id="9" name="TextBox 8"/>
          <p:cNvSpPr txBox="1"/>
          <p:nvPr/>
        </p:nvSpPr>
        <p:spPr>
          <a:xfrm>
            <a:off x="998220" y="179131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1409490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025070"/>
            <a:ext cx="71628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2</a:t>
            </a:r>
            <a:endParaRPr lang="en-US" sz="8800" dirty="0"/>
          </a:p>
        </p:txBody>
      </p:sp>
      <p:sp>
        <p:nvSpPr>
          <p:cNvPr id="6" name="TextBox 5"/>
          <p:cNvSpPr txBox="1"/>
          <p:nvPr/>
        </p:nvSpPr>
        <p:spPr>
          <a:xfrm>
            <a:off x="1127760" y="119695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2132581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59390"/>
            <a:ext cx="6629400" cy="501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3</a:t>
            </a:r>
            <a:endParaRPr lang="en-US" sz="8800" dirty="0"/>
          </a:p>
        </p:txBody>
      </p:sp>
      <p:sp>
        <p:nvSpPr>
          <p:cNvPr id="7" name="TextBox 6"/>
          <p:cNvSpPr txBox="1"/>
          <p:nvPr/>
        </p:nvSpPr>
        <p:spPr>
          <a:xfrm>
            <a:off x="1013460" y="160843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3798342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2149"/>
            <a:ext cx="6291262" cy="469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4</a:t>
            </a:r>
            <a:endParaRPr lang="en-US" sz="8800" dirty="0"/>
          </a:p>
        </p:txBody>
      </p:sp>
      <p:sp>
        <p:nvSpPr>
          <p:cNvPr id="6" name="TextBox 5"/>
          <p:cNvSpPr txBox="1"/>
          <p:nvPr/>
        </p:nvSpPr>
        <p:spPr>
          <a:xfrm>
            <a:off x="982980" y="182941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25727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9370"/>
            <a:ext cx="71151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28574" y="2400300"/>
            <a:ext cx="903446" cy="760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5</a:t>
            </a:r>
            <a:endParaRPr lang="en-US" sz="8800" dirty="0"/>
          </a:p>
        </p:txBody>
      </p:sp>
      <p:sp>
        <p:nvSpPr>
          <p:cNvPr id="8" name="TextBox 7"/>
          <p:cNvSpPr txBox="1"/>
          <p:nvPr/>
        </p:nvSpPr>
        <p:spPr>
          <a:xfrm>
            <a:off x="1112520" y="128077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119458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446"/>
            <a:ext cx="713422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64837" y="1124446"/>
            <a:ext cx="2943225"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annunciation to Miriam was in the 6</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month of Elizabeth. What is the reasonable amount of time here? What we need for the correct hypothesis (2 BC) is the maximum amount of time reasonable.  So we will use the maximum reasonable time here.  I am treating both theories exactly the same in this astronomical “thought” experiment.</a:t>
            </a:r>
            <a:endParaRPr lang="en-US" sz="1200" b="1" dirty="0">
              <a:latin typeface="Times New Roman" pitchFamily="18" charset="0"/>
              <a:cs typeface="Times New Roman" pitchFamily="18" charset="0"/>
            </a:endParaRPr>
          </a:p>
        </p:txBody>
      </p:sp>
      <p:sp>
        <p:nvSpPr>
          <p:cNvPr id="7" name="Rectangle 6"/>
          <p:cNvSpPr/>
          <p:nvPr/>
        </p:nvSpPr>
        <p:spPr>
          <a:xfrm>
            <a:off x="3209925" y="3972421"/>
            <a:ext cx="379095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Therefore, we will peg the TRUE hypothesis annunciation here on the new moon day.</a:t>
            </a:r>
            <a:endParaRPr lang="en-US" sz="1200" b="1" dirty="0">
              <a:latin typeface="Times New Roman" pitchFamily="18" charset="0"/>
              <a:cs typeface="Times New Roman" pitchFamily="18" charset="0"/>
            </a:endParaRPr>
          </a:p>
        </p:txBody>
      </p:sp>
      <p:sp>
        <p:nvSpPr>
          <p:cNvPr id="5" name="Oval 4"/>
          <p:cNvSpPr/>
          <p:nvPr/>
        </p:nvSpPr>
        <p:spPr>
          <a:xfrm>
            <a:off x="76200" y="2872919"/>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6</a:t>
            </a:r>
            <a:endParaRPr lang="en-US" sz="8800" dirty="0"/>
          </a:p>
        </p:txBody>
      </p:sp>
      <p:cxnSp>
        <p:nvCxnSpPr>
          <p:cNvPr id="8" name="Straight Arrow Connector 7"/>
          <p:cNvCxnSpPr>
            <a:stCxn id="7" idx="1"/>
          </p:cNvCxnSpPr>
          <p:nvPr/>
        </p:nvCxnSpPr>
        <p:spPr>
          <a:xfrm flipH="1">
            <a:off x="1171575" y="4203254"/>
            <a:ext cx="2038350" cy="14545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20140" y="124267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1270869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6"/>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818010"/>
            <a:ext cx="6157951" cy="4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45540" y="901972"/>
            <a:ext cx="186928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latin typeface="Times New Roman" pitchFamily="18" charset="0"/>
                <a:cs typeface="Times New Roman" pitchFamily="18" charset="0"/>
              </a:rPr>
              <a:t>Annunciation Date</a:t>
            </a:r>
            <a:endParaRPr lang="en-US" sz="1200" b="1" dirty="0">
              <a:latin typeface="Times New Roman" pitchFamily="18" charset="0"/>
              <a:cs typeface="Times New Roman" pitchFamily="18" charset="0"/>
            </a:endParaRPr>
          </a:p>
        </p:txBody>
      </p:sp>
      <p:cxnSp>
        <p:nvCxnSpPr>
          <p:cNvPr id="5" name="Straight Arrow Connector 4"/>
          <p:cNvCxnSpPr>
            <a:stCxn id="4" idx="1"/>
          </p:cNvCxnSpPr>
          <p:nvPr/>
        </p:nvCxnSpPr>
        <p:spPr>
          <a:xfrm flipH="1">
            <a:off x="1295400" y="1040472"/>
            <a:ext cx="1150140" cy="17748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286375" y="1193809"/>
            <a:ext cx="3540938" cy="2492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say that Miryam had just begun the third week of her cycle at the annunciation, i.e. had just missed the time of fertility. That is she was on day 16 or so of the 28 day cycle.  This means that conception comes in three weeks, on day 14 of the next cycle.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Now we have the TRUE conception date for Yeshua, the 25</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day of the 9</a:t>
            </a:r>
            <a:r>
              <a:rPr lang="en-US" sz="1200" b="1" baseline="30000" dirty="0" smtClean="0">
                <a:latin typeface="Times New Roman" pitchFamily="18" charset="0"/>
                <a:cs typeface="Times New Roman" pitchFamily="18" charset="0"/>
              </a:rPr>
              <a:t>th</a:t>
            </a:r>
            <a:r>
              <a:rPr lang="en-US" sz="1200" b="1" dirty="0" smtClean="0">
                <a:latin typeface="Times New Roman" pitchFamily="18" charset="0"/>
                <a:cs typeface="Times New Roman" pitchFamily="18" charset="0"/>
              </a:rPr>
              <a:t> month.</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Note: the term TRUE here applies to the 2 BC hypothesis vs. the 3 BC Null hypothesis.  I am not committing to an actual conception date here. It can vary a bit within reason.</a:t>
            </a:r>
            <a:endParaRPr lang="en-US" sz="1200" b="1" dirty="0">
              <a:latin typeface="Times New Roman" pitchFamily="18" charset="0"/>
              <a:cs typeface="Times New Roman" pitchFamily="18" charset="0"/>
            </a:endParaRPr>
          </a:p>
        </p:txBody>
      </p:sp>
      <p:cxnSp>
        <p:nvCxnSpPr>
          <p:cNvPr id="9" name="Straight Arrow Connector 8"/>
          <p:cNvCxnSpPr>
            <a:stCxn id="8" idx="1"/>
          </p:cNvCxnSpPr>
          <p:nvPr/>
        </p:nvCxnSpPr>
        <p:spPr>
          <a:xfrm flipH="1">
            <a:off x="3848101" y="2440304"/>
            <a:ext cx="1438274" cy="22840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724127" y="1840140"/>
            <a:ext cx="1869286"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latin typeface="Times New Roman" pitchFamily="18" charset="0"/>
                <a:cs typeface="Times New Roman" pitchFamily="18" charset="0"/>
              </a:rPr>
              <a:t>Start of new cycle</a:t>
            </a:r>
            <a:endParaRPr lang="en-US" sz="1200" b="1" dirty="0">
              <a:latin typeface="Times New Roman" pitchFamily="18" charset="0"/>
              <a:cs typeface="Times New Roman" pitchFamily="18" charset="0"/>
            </a:endParaRPr>
          </a:p>
        </p:txBody>
      </p:sp>
      <p:cxnSp>
        <p:nvCxnSpPr>
          <p:cNvPr id="13" name="Straight Arrow Connector 12"/>
          <p:cNvCxnSpPr>
            <a:stCxn id="12" idx="2"/>
          </p:cNvCxnSpPr>
          <p:nvPr/>
        </p:nvCxnSpPr>
        <p:spPr>
          <a:xfrm>
            <a:off x="3658770" y="2117139"/>
            <a:ext cx="1113255" cy="144521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3763213"/>
            <a:ext cx="3438526" cy="159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flipV="1">
            <a:off x="2238375" y="4724400"/>
            <a:ext cx="5010150" cy="14097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6200" y="2872919"/>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7</a:t>
            </a:r>
            <a:r>
              <a:rPr lang="en-US" sz="1400" baseline="30000" dirty="0" smtClean="0"/>
              <a:t>th</a:t>
            </a:r>
            <a:r>
              <a:rPr lang="en-US" sz="1400" dirty="0" smtClean="0"/>
              <a:t> month of Elizabeth begins on the 3</a:t>
            </a:r>
            <a:r>
              <a:rPr lang="en-US" sz="1400" baseline="30000" dirty="0" smtClean="0"/>
              <a:t>rd</a:t>
            </a:r>
            <a:r>
              <a:rPr lang="en-US" sz="1400" dirty="0" smtClean="0"/>
              <a:t> here.</a:t>
            </a:r>
            <a:endParaRPr lang="en-US" sz="1400" dirty="0"/>
          </a:p>
        </p:txBody>
      </p:sp>
      <p:cxnSp>
        <p:nvCxnSpPr>
          <p:cNvPr id="16" name="Straight Arrow Connector 15"/>
          <p:cNvCxnSpPr>
            <a:stCxn id="14" idx="7"/>
          </p:cNvCxnSpPr>
          <p:nvPr/>
        </p:nvCxnSpPr>
        <p:spPr>
          <a:xfrm flipV="1">
            <a:off x="1832301" y="2933700"/>
            <a:ext cx="1101399" cy="19727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52500" y="195133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spTree>
    <p:extLst>
      <p:ext uri="{BB962C8B-B14F-4D97-AF65-F5344CB8AC3E}">
        <p14:creationId xmlns:p14="http://schemas.microsoft.com/office/powerpoint/2010/main" val="1325888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500"/>
                            </p:stCondLst>
                            <p:childTnLst>
                              <p:par>
                                <p:cTn id="36" presetID="31" presetClass="entr" presetSubtype="0" fill="hold" nodeType="afterEffect">
                                  <p:stCondLst>
                                    <p:cond delay="0"/>
                                  </p:stCondLst>
                                  <p:childTnLst>
                                    <p:set>
                                      <p:cBhvr>
                                        <p:cTn id="37" dur="1" fill="hold">
                                          <p:stCondLst>
                                            <p:cond delay="0"/>
                                          </p:stCondLst>
                                        </p:cTn>
                                        <p:tgtEl>
                                          <p:spTgt spid="21507"/>
                                        </p:tgtEl>
                                        <p:attrNameLst>
                                          <p:attrName>style.visibility</p:attrName>
                                        </p:attrNameLst>
                                      </p:cBhvr>
                                      <p:to>
                                        <p:strVal val="visible"/>
                                      </p:to>
                                    </p:set>
                                    <p:anim calcmode="lin" valueType="num">
                                      <p:cBhvr>
                                        <p:cTn id="38" dur="1000" fill="hold"/>
                                        <p:tgtEl>
                                          <p:spTgt spid="21507"/>
                                        </p:tgtEl>
                                        <p:attrNameLst>
                                          <p:attrName>ppt_w</p:attrName>
                                        </p:attrNameLst>
                                      </p:cBhvr>
                                      <p:tavLst>
                                        <p:tav tm="0">
                                          <p:val>
                                            <p:fltVal val="0"/>
                                          </p:val>
                                        </p:tav>
                                        <p:tav tm="100000">
                                          <p:val>
                                            <p:strVal val="#ppt_w"/>
                                          </p:val>
                                        </p:tav>
                                      </p:tavLst>
                                    </p:anim>
                                    <p:anim calcmode="lin" valueType="num">
                                      <p:cBhvr>
                                        <p:cTn id="39" dur="1000" fill="hold"/>
                                        <p:tgtEl>
                                          <p:spTgt spid="21507"/>
                                        </p:tgtEl>
                                        <p:attrNameLst>
                                          <p:attrName>ppt_h</p:attrName>
                                        </p:attrNameLst>
                                      </p:cBhvr>
                                      <p:tavLst>
                                        <p:tav tm="0">
                                          <p:val>
                                            <p:fltVal val="0"/>
                                          </p:val>
                                        </p:tav>
                                        <p:tav tm="100000">
                                          <p:val>
                                            <p:strVal val="#ppt_h"/>
                                          </p:val>
                                        </p:tav>
                                      </p:tavLst>
                                    </p:anim>
                                    <p:anim calcmode="lin" valueType="num">
                                      <p:cBhvr>
                                        <p:cTn id="40" dur="1000" fill="hold"/>
                                        <p:tgtEl>
                                          <p:spTgt spid="21507"/>
                                        </p:tgtEl>
                                        <p:attrNameLst>
                                          <p:attrName>style.rotation</p:attrName>
                                        </p:attrNameLst>
                                      </p:cBhvr>
                                      <p:tavLst>
                                        <p:tav tm="0">
                                          <p:val>
                                            <p:fltVal val="90"/>
                                          </p:val>
                                        </p:tav>
                                        <p:tav tm="100000">
                                          <p:val>
                                            <p:fltVal val="0"/>
                                          </p:val>
                                        </p:tav>
                                      </p:tavLst>
                                    </p:anim>
                                    <p:animEffect transition="in" filter="fade">
                                      <p:cBhvr>
                                        <p:cTn id="41" dur="1000"/>
                                        <p:tgtEl>
                                          <p:spTgt spid="21507"/>
                                        </p:tgtEl>
                                      </p:cBhvr>
                                    </p:animEffect>
                                  </p:childTnLst>
                                </p:cTn>
                              </p:par>
                            </p:childTnLst>
                          </p:cTn>
                        </p:par>
                        <p:par>
                          <p:cTn id="42" fill="hold">
                            <p:stCondLst>
                              <p:cond delay="1500"/>
                            </p:stCondLst>
                            <p:childTnLst>
                              <p:par>
                                <p:cTn id="43" presetID="42" presetClass="entr" presetSubtype="0" fill="hold" grpId="0" nodeType="after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6"/>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24575" y="485106"/>
            <a:ext cx="2962275" cy="6001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next look to see what day of the year the conception was on: 258.</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 time from conception to birth averages 266 days.  Often people will say 10 lunar months or 9 Roman months.  The 10 month figure uses inclusive counting, and the both figures are from the date of the last cycle.  Sometimes it is stated as 280 days.  When the conception date is known however, the number of days is 266.  This is a well researched and established figure. The difference between the conception date and the start of the last cycle is 14 days, i.e. 280 – 14 = 266.  The reason for this is that women usually know when their cycle ends better than when they conceived.</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Therefore, by adding 266 days to the day of the year (258) and then subtracting the solar year, we find the year target date for the birth in the next year. (This calculation is independent of this calendar system I am using. We are just going forward 266 days.)</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266 + 258 – 365 =  159.   The TRUE hypothesis birth is expected on day 159 of the year (counting from the spring equinox).  Let us now fast forward to the month containing this date.</a:t>
            </a:r>
            <a:endParaRPr lang="en-US" sz="1200" b="1"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818010"/>
            <a:ext cx="6157951" cy="466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flipV="1">
            <a:off x="2143126" y="2171700"/>
            <a:ext cx="581024" cy="40100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2500" y="1951331"/>
            <a:ext cx="434340" cy="184666"/>
          </a:xfrm>
          <a:prstGeom prst="rect">
            <a:avLst/>
          </a:prstGeom>
          <a:solidFill>
            <a:schemeClr val="bg1"/>
          </a:solidFill>
        </p:spPr>
        <p:txBody>
          <a:bodyPr wrap="square" lIns="0" tIns="0" rIns="0" bIns="0" rtlCol="0">
            <a:spAutoFit/>
          </a:bodyPr>
          <a:lstStyle/>
          <a:p>
            <a:pPr algn="ctr"/>
            <a:r>
              <a:rPr lang="en-US" sz="1200" b="1" dirty="0" smtClean="0"/>
              <a:t>4137</a:t>
            </a:r>
            <a:endParaRPr lang="en-US" sz="1200" b="1"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258136"/>
            <a:ext cx="3438526" cy="159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592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00612" y="1036218"/>
            <a:ext cx="296227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Here we are, at day 159 of the next year.</a:t>
            </a:r>
            <a:endParaRPr lang="en-US" sz="1200" b="1"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9750"/>
            <a:ext cx="6177035" cy="466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stCxn id="4" idx="1"/>
          </p:cNvCxnSpPr>
          <p:nvPr/>
        </p:nvCxnSpPr>
        <p:spPr>
          <a:xfrm flipH="1">
            <a:off x="3943350" y="1174718"/>
            <a:ext cx="957262" cy="43021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4550569" y="5362575"/>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6" name="Flowchart: Connector 15"/>
          <p:cNvSpPr/>
          <p:nvPr/>
        </p:nvSpPr>
        <p:spPr>
          <a:xfrm>
            <a:off x="5332803" y="53530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7" name="Flowchart: Connector 16"/>
          <p:cNvSpPr/>
          <p:nvPr/>
        </p:nvSpPr>
        <p:spPr>
          <a:xfrm>
            <a:off x="606025" y="5962650"/>
            <a:ext cx="464343" cy="4000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337" y="4873170"/>
            <a:ext cx="3352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2331234" y="6057900"/>
            <a:ext cx="5393541" cy="2095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14912" y="2388768"/>
            <a:ext cx="296227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We see that Yeshua was born just 3 days past the due date.</a:t>
            </a:r>
            <a:endParaRPr lang="en-US" sz="1200" b="1" dirty="0">
              <a:latin typeface="Times New Roman" pitchFamily="18" charset="0"/>
              <a:cs typeface="Times New Roman" pitchFamily="18" charset="0"/>
            </a:endParaRPr>
          </a:p>
        </p:txBody>
      </p:sp>
      <p:sp>
        <p:nvSpPr>
          <p:cNvPr id="12" name="TextBox 11"/>
          <p:cNvSpPr txBox="1"/>
          <p:nvPr/>
        </p:nvSpPr>
        <p:spPr>
          <a:xfrm>
            <a:off x="952500" y="1951331"/>
            <a:ext cx="434340" cy="184666"/>
          </a:xfrm>
          <a:prstGeom prst="rect">
            <a:avLst/>
          </a:prstGeom>
          <a:solidFill>
            <a:schemeClr val="bg1"/>
          </a:solidFill>
        </p:spPr>
        <p:txBody>
          <a:bodyPr wrap="square" lIns="0" tIns="0" rIns="0" bIns="0" rtlCol="0">
            <a:spAutoFit/>
          </a:bodyPr>
          <a:lstStyle/>
          <a:p>
            <a:pPr algn="ctr"/>
            <a:r>
              <a:rPr lang="en-US" sz="1200" b="1" dirty="0" smtClean="0"/>
              <a:t>4138</a:t>
            </a:r>
            <a:endParaRPr lang="en-US" sz="1200" b="1" dirty="0"/>
          </a:p>
        </p:txBody>
      </p:sp>
    </p:spTree>
    <p:extLst>
      <p:ext uri="{BB962C8B-B14F-4D97-AF65-F5344CB8AC3E}">
        <p14:creationId xmlns:p14="http://schemas.microsoft.com/office/powerpoint/2010/main" val="234970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22531"/>
                                        </p:tgtEl>
                                        <p:attrNameLst>
                                          <p:attrName>style.visibility</p:attrName>
                                        </p:attrNameLst>
                                      </p:cBhvr>
                                      <p:to>
                                        <p:strVal val="visible"/>
                                      </p:to>
                                    </p:set>
                                    <p:anim calcmode="lin" valueType="num">
                                      <p:cBhvr>
                                        <p:cTn id="19" dur="1000" fill="hold"/>
                                        <p:tgtEl>
                                          <p:spTgt spid="22531"/>
                                        </p:tgtEl>
                                        <p:attrNameLst>
                                          <p:attrName>ppt_w</p:attrName>
                                        </p:attrNameLst>
                                      </p:cBhvr>
                                      <p:tavLst>
                                        <p:tav tm="0">
                                          <p:val>
                                            <p:fltVal val="0"/>
                                          </p:val>
                                        </p:tav>
                                        <p:tav tm="100000">
                                          <p:val>
                                            <p:strVal val="#ppt_w"/>
                                          </p:val>
                                        </p:tav>
                                      </p:tavLst>
                                    </p:anim>
                                    <p:anim calcmode="lin" valueType="num">
                                      <p:cBhvr>
                                        <p:cTn id="20" dur="1000" fill="hold"/>
                                        <p:tgtEl>
                                          <p:spTgt spid="22531"/>
                                        </p:tgtEl>
                                        <p:attrNameLst>
                                          <p:attrName>ppt_h</p:attrName>
                                        </p:attrNameLst>
                                      </p:cBhvr>
                                      <p:tavLst>
                                        <p:tav tm="0">
                                          <p:val>
                                            <p:fltVal val="0"/>
                                          </p:val>
                                        </p:tav>
                                        <p:tav tm="100000">
                                          <p:val>
                                            <p:strVal val="#ppt_h"/>
                                          </p:val>
                                        </p:tav>
                                      </p:tavLst>
                                    </p:anim>
                                    <p:anim calcmode="lin" valueType="num">
                                      <p:cBhvr>
                                        <p:cTn id="21" dur="1000" fill="hold"/>
                                        <p:tgtEl>
                                          <p:spTgt spid="22531"/>
                                        </p:tgtEl>
                                        <p:attrNameLst>
                                          <p:attrName>style.rotation</p:attrName>
                                        </p:attrNameLst>
                                      </p:cBhvr>
                                      <p:tavLst>
                                        <p:tav tm="0">
                                          <p:val>
                                            <p:fltVal val="90"/>
                                          </p:val>
                                        </p:tav>
                                        <p:tav tm="100000">
                                          <p:val>
                                            <p:fltVal val="0"/>
                                          </p:val>
                                        </p:tav>
                                      </p:tavLst>
                                    </p:anim>
                                    <p:animEffect transition="in" filter="fade">
                                      <p:cBhvr>
                                        <p:cTn id="22" dur="1000"/>
                                        <p:tgtEl>
                                          <p:spTgt spid="225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5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50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7"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90938" y="617118"/>
            <a:ext cx="2624138"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August 31</a:t>
            </a:r>
            <a:r>
              <a:rPr lang="en-US" sz="1200" b="1" baseline="30000" dirty="0" smtClean="0">
                <a:latin typeface="Times New Roman" pitchFamily="18" charset="0"/>
                <a:cs typeface="Times New Roman" pitchFamily="18" charset="0"/>
              </a:rPr>
              <a:t>st</a:t>
            </a:r>
            <a:r>
              <a:rPr lang="en-US" sz="1200" b="1" dirty="0" smtClean="0">
                <a:latin typeface="Times New Roman" pitchFamily="18" charset="0"/>
                <a:cs typeface="Times New Roman" pitchFamily="18" charset="0"/>
              </a:rPr>
              <a:t>, 3 days past the due date.</a:t>
            </a:r>
            <a:endParaRPr lang="en-US" sz="1200" b="1"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036218"/>
            <a:ext cx="715327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stCxn id="4" idx="1"/>
          </p:cNvCxnSpPr>
          <p:nvPr/>
        </p:nvCxnSpPr>
        <p:spPr>
          <a:xfrm flipH="1">
            <a:off x="1133475" y="755618"/>
            <a:ext cx="2557463" cy="131130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62311" y="1121001"/>
            <a:ext cx="4310062" cy="5078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There is a messianic urban legend that says that Messiah was born on the feast of Tabernacles. The only “proof text” offered for this view is John 1:14, “And the Word became flesh and tabernacled among us.”  There are serious objections to this interpretation:</a:t>
            </a:r>
          </a:p>
          <a:p>
            <a:pPr algn="just"/>
            <a:endParaRPr lang="en-US" sz="1200" b="1" dirty="0">
              <a:latin typeface="Times New Roman" pitchFamily="18" charset="0"/>
              <a:cs typeface="Times New Roman" pitchFamily="18" charset="0"/>
            </a:endParaRPr>
          </a:p>
          <a:p>
            <a:pPr marL="228600" indent="-228600" algn="just">
              <a:buAutoNum type="arabicPeriod"/>
            </a:pPr>
            <a:r>
              <a:rPr lang="en-US" sz="1200" b="1" dirty="0" smtClean="0">
                <a:latin typeface="Times New Roman" pitchFamily="18" charset="0"/>
                <a:cs typeface="Times New Roman" pitchFamily="18" charset="0"/>
              </a:rPr>
              <a:t>The Word became flesh at His conception, not when he was born. In John’s symbolism the tabernacle (tent) refers to the human body, thus to say he only put on the tabernacle at the feast of tabernacles is to deny that life begins at conception.</a:t>
            </a:r>
          </a:p>
          <a:p>
            <a:pPr marL="228600" indent="-228600" algn="just">
              <a:buAutoNum type="arabicPeriod"/>
            </a:pPr>
            <a:r>
              <a:rPr lang="en-US" sz="1200" b="1" dirty="0" smtClean="0">
                <a:latin typeface="Times New Roman" pitchFamily="18" charset="0"/>
                <a:cs typeface="Times New Roman" pitchFamily="18" charset="0"/>
              </a:rPr>
              <a:t>John meant that Messiah tabernacled among us His whole life, not just at some specific feast date. </a:t>
            </a:r>
            <a:r>
              <a:rPr lang="en-US" sz="1200" b="1" smtClean="0">
                <a:latin typeface="Times New Roman" pitchFamily="18" charset="0"/>
                <a:cs typeface="Times New Roman" pitchFamily="18" charset="0"/>
              </a:rPr>
              <a:t>Tabernacles </a:t>
            </a:r>
            <a:r>
              <a:rPr lang="en-US" sz="1200" b="1" dirty="0" smtClean="0">
                <a:latin typeface="Times New Roman" pitchFamily="18" charset="0"/>
                <a:cs typeface="Times New Roman" pitchFamily="18" charset="0"/>
              </a:rPr>
              <a:t>(tents) are referred to in other biblical passages obviously having no connection the specific date of Tishri 15.</a:t>
            </a:r>
          </a:p>
          <a:p>
            <a:pPr marL="228600" indent="-228600" algn="just">
              <a:buAutoNum type="arabicPeriod"/>
            </a:pPr>
            <a:r>
              <a:rPr lang="en-US" sz="1200" b="1" dirty="0" smtClean="0">
                <a:latin typeface="Times New Roman" pitchFamily="18" charset="0"/>
                <a:cs typeface="Times New Roman" pitchFamily="18" charset="0"/>
              </a:rPr>
              <a:t>Paul uses the word tabernacle to refer to the human body, and he speaks of putting off the tabernacle of this body at death. If John 1:14 is supposed to mean Tishri 15, then do we suppose that Paul means everyone who dies </a:t>
            </a:r>
            <a:r>
              <a:rPr lang="en-US" sz="1200" b="1" dirty="0" err="1" smtClean="0">
                <a:latin typeface="Times New Roman" pitchFamily="18" charset="0"/>
                <a:cs typeface="Times New Roman" pitchFamily="18" charset="0"/>
              </a:rPr>
              <a:t>dies</a:t>
            </a:r>
            <a:r>
              <a:rPr lang="en-US" sz="1200" b="1" dirty="0" smtClean="0">
                <a:latin typeface="Times New Roman" pitchFamily="18" charset="0"/>
                <a:cs typeface="Times New Roman" pitchFamily="18" charset="0"/>
              </a:rPr>
              <a:t> after the sukkah’s are taken down from the feast of tabernacles?</a:t>
            </a:r>
          </a:p>
          <a:p>
            <a:pPr marL="228600" indent="-228600" algn="just">
              <a:buAutoNum type="arabicPeriod"/>
            </a:pPr>
            <a:r>
              <a:rPr lang="en-US" sz="1200" b="1" dirty="0" smtClean="0">
                <a:latin typeface="Times New Roman" pitchFamily="18" charset="0"/>
                <a:cs typeface="Times New Roman" pitchFamily="18" charset="0"/>
              </a:rPr>
              <a:t>Even more seriously, the urban legend contradicts Rev. 12:1-2 which says that Miryam was in hard labor, crying out, right when the sign happened. Are we thus to suppose she was in hard labor for two weeks?</a:t>
            </a:r>
          </a:p>
          <a:p>
            <a:pPr marL="228600" indent="-228600" algn="just">
              <a:buAutoNum type="arabicPeriod"/>
            </a:pPr>
            <a:r>
              <a:rPr lang="en-US" sz="1200" b="1" dirty="0" smtClean="0">
                <a:latin typeface="Times New Roman" pitchFamily="18" charset="0"/>
                <a:cs typeface="Times New Roman" pitchFamily="18" charset="0"/>
              </a:rPr>
              <a:t>Finally, the Tishri 15 assumption will make Yeshua 18 days over due in this year, and 45 days (@ 50 weeks)  over due in 3 BC.</a:t>
            </a:r>
            <a:endParaRPr lang="en-US" sz="1200" b="1" dirty="0">
              <a:latin typeface="Times New Roman" pitchFamily="18" charset="0"/>
              <a:cs typeface="Times New Roman" pitchFamily="18" charset="0"/>
            </a:endParaRPr>
          </a:p>
        </p:txBody>
      </p:sp>
      <p:cxnSp>
        <p:nvCxnSpPr>
          <p:cNvPr id="7" name="Straight Arrow Connector 6"/>
          <p:cNvCxnSpPr>
            <a:stCxn id="6" idx="1"/>
          </p:cNvCxnSpPr>
          <p:nvPr/>
        </p:nvCxnSpPr>
        <p:spPr>
          <a:xfrm flipH="1">
            <a:off x="1714501" y="3660158"/>
            <a:ext cx="1847810" cy="1650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04900" y="1196951"/>
            <a:ext cx="434340" cy="184666"/>
          </a:xfrm>
          <a:prstGeom prst="rect">
            <a:avLst/>
          </a:prstGeom>
          <a:solidFill>
            <a:schemeClr val="bg1"/>
          </a:solidFill>
        </p:spPr>
        <p:txBody>
          <a:bodyPr wrap="square" lIns="0" tIns="0" rIns="0" bIns="0" rtlCol="0">
            <a:spAutoFit/>
          </a:bodyPr>
          <a:lstStyle/>
          <a:p>
            <a:pPr algn="ctr"/>
            <a:r>
              <a:rPr lang="en-US" sz="1200" b="1" dirty="0" smtClean="0"/>
              <a:t>4138</a:t>
            </a:r>
            <a:endParaRPr lang="en-US" sz="1200" b="1" dirty="0"/>
          </a:p>
        </p:txBody>
      </p:sp>
    </p:spTree>
    <p:extLst>
      <p:ext uri="{BB962C8B-B14F-4D97-AF65-F5344CB8AC3E}">
        <p14:creationId xmlns:p14="http://schemas.microsoft.com/office/powerpoint/2010/main" val="1138431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609594"/>
            <a:ext cx="6519901" cy="486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83361" y="2524125"/>
            <a:ext cx="1338828" cy="369332"/>
          </a:xfrm>
          <a:prstGeom prst="rect">
            <a:avLst/>
          </a:prstGeom>
        </p:spPr>
        <p:txBody>
          <a:bodyPr wrap="none">
            <a:spAutoFit/>
          </a:bodyPr>
          <a:lstStyle/>
          <a:p>
            <a:pPr algn="just"/>
            <a:r>
              <a:rPr lang="en-US" b="1" dirty="0">
                <a:latin typeface="Times New Roman" pitchFamily="18" charset="0"/>
                <a:cs typeface="Times New Roman" pitchFamily="18" charset="0"/>
              </a:rPr>
              <a:t>13. </a:t>
            </a:r>
            <a:r>
              <a:rPr lang="en-US" b="1" dirty="0" err="1">
                <a:latin typeface="Times New Roman" pitchFamily="18" charset="0"/>
                <a:cs typeface="Times New Roman" pitchFamily="18" charset="0"/>
              </a:rPr>
              <a:t>Huppah</a:t>
            </a:r>
            <a:endParaRPr lang="en-US" b="1" dirty="0">
              <a:latin typeface="Times New Roman" pitchFamily="18" charset="0"/>
              <a:cs typeface="Times New Roman" pitchFamily="18" charset="0"/>
            </a:endParaRPr>
          </a:p>
        </p:txBody>
      </p:sp>
      <p:sp>
        <p:nvSpPr>
          <p:cNvPr id="3" name="Rectangle 2"/>
          <p:cNvSpPr/>
          <p:nvPr/>
        </p:nvSpPr>
        <p:spPr>
          <a:xfrm>
            <a:off x="2483361" y="3335694"/>
            <a:ext cx="1544012" cy="369332"/>
          </a:xfrm>
          <a:prstGeom prst="rect">
            <a:avLst/>
          </a:prstGeom>
        </p:spPr>
        <p:txBody>
          <a:bodyPr wrap="none">
            <a:spAutoFit/>
          </a:bodyPr>
          <a:lstStyle/>
          <a:p>
            <a:pPr algn="just"/>
            <a:r>
              <a:rPr lang="en-US" b="1" dirty="0">
                <a:latin typeface="Times New Roman" pitchFamily="18" charset="0"/>
                <a:cs typeface="Times New Roman" pitchFamily="18" charset="0"/>
              </a:rPr>
              <a:t>14. </a:t>
            </a:r>
            <a:r>
              <a:rPr lang="en-US" b="1" dirty="0" err="1">
                <a:latin typeface="Times New Roman" pitchFamily="18" charset="0"/>
                <a:cs typeface="Times New Roman" pitchFamily="18" charset="0"/>
              </a:rPr>
              <a:t>Jeshebeab</a:t>
            </a:r>
            <a:endParaRPr lang="en-US" b="1" dirty="0">
              <a:latin typeface="Times New Roman" pitchFamily="18" charset="0"/>
              <a:cs typeface="Times New Roman" pitchFamily="18" charset="0"/>
            </a:endParaRPr>
          </a:p>
        </p:txBody>
      </p:sp>
      <p:sp>
        <p:nvSpPr>
          <p:cNvPr id="4" name="Rectangle 3"/>
          <p:cNvSpPr/>
          <p:nvPr/>
        </p:nvSpPr>
        <p:spPr>
          <a:xfrm>
            <a:off x="2483361" y="3987284"/>
            <a:ext cx="1172116" cy="369332"/>
          </a:xfrm>
          <a:prstGeom prst="rect">
            <a:avLst/>
          </a:prstGeom>
        </p:spPr>
        <p:txBody>
          <a:bodyPr wrap="none">
            <a:spAutoFit/>
          </a:bodyPr>
          <a:lstStyle/>
          <a:p>
            <a:pPr algn="just"/>
            <a:r>
              <a:rPr lang="en-US" b="1" dirty="0">
                <a:latin typeface="Times New Roman" pitchFamily="18" charset="0"/>
                <a:cs typeface="Times New Roman" pitchFamily="18" charset="0"/>
              </a:rPr>
              <a:t>15. </a:t>
            </a:r>
            <a:r>
              <a:rPr lang="en-US" b="1" dirty="0" err="1">
                <a:latin typeface="Times New Roman" pitchFamily="18" charset="0"/>
                <a:cs typeface="Times New Roman" pitchFamily="18" charset="0"/>
              </a:rPr>
              <a:t>Bilgah</a:t>
            </a:r>
            <a:endParaRPr lang="en-US" b="1" dirty="0">
              <a:latin typeface="Times New Roman" pitchFamily="18" charset="0"/>
              <a:cs typeface="Times New Roman" pitchFamily="18" charset="0"/>
            </a:endParaRPr>
          </a:p>
        </p:txBody>
      </p:sp>
      <p:sp>
        <p:nvSpPr>
          <p:cNvPr id="5" name="Rectangle 4"/>
          <p:cNvSpPr/>
          <p:nvPr/>
        </p:nvSpPr>
        <p:spPr>
          <a:xfrm>
            <a:off x="2483361" y="4663559"/>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16. </a:t>
            </a:r>
            <a:r>
              <a:rPr lang="en-US" b="1" dirty="0" err="1">
                <a:latin typeface="Times New Roman" pitchFamily="18" charset="0"/>
                <a:cs typeface="Times New Roman" pitchFamily="18" charset="0"/>
              </a:rPr>
              <a:t>Immer</a:t>
            </a:r>
            <a:endParaRPr lang="en-US" b="1" dirty="0">
              <a:latin typeface="Times New Roman" pitchFamily="18" charset="0"/>
              <a:cs typeface="Times New Roman" pitchFamily="18" charset="0"/>
            </a:endParaRPr>
          </a:p>
        </p:txBody>
      </p:sp>
      <p:sp>
        <p:nvSpPr>
          <p:cNvPr id="6" name="Rectangle 5"/>
          <p:cNvSpPr/>
          <p:nvPr/>
        </p:nvSpPr>
        <p:spPr>
          <a:xfrm>
            <a:off x="2483361" y="5339834"/>
            <a:ext cx="1082348" cy="369332"/>
          </a:xfrm>
          <a:prstGeom prst="rect">
            <a:avLst/>
          </a:prstGeom>
        </p:spPr>
        <p:txBody>
          <a:bodyPr wrap="none">
            <a:spAutoFit/>
          </a:bodyPr>
          <a:lstStyle/>
          <a:p>
            <a:pPr algn="just"/>
            <a:r>
              <a:rPr lang="en-US" b="1" dirty="0">
                <a:latin typeface="Times New Roman" pitchFamily="18" charset="0"/>
                <a:cs typeface="Times New Roman" pitchFamily="18" charset="0"/>
              </a:rPr>
              <a:t>17. </a:t>
            </a:r>
            <a:r>
              <a:rPr lang="en-US" b="1" dirty="0" err="1">
                <a:latin typeface="Times New Roman" pitchFamily="18" charset="0"/>
                <a:cs typeface="Times New Roman" pitchFamily="18" charset="0"/>
              </a:rPr>
              <a:t>Hezir</a:t>
            </a:r>
            <a:endParaRPr lang="en-US" b="1" dirty="0">
              <a:latin typeface="Times New Roman" pitchFamily="18" charset="0"/>
              <a:cs typeface="Times New Roman" pitchFamily="18" charset="0"/>
            </a:endParaRPr>
          </a:p>
        </p:txBody>
      </p:sp>
      <p:cxnSp>
        <p:nvCxnSpPr>
          <p:cNvPr id="11" name="Straight Arrow Connector 10"/>
          <p:cNvCxnSpPr>
            <a:endCxn id="2" idx="3"/>
          </p:cNvCxnSpPr>
          <p:nvPr/>
        </p:nvCxnSpPr>
        <p:spPr>
          <a:xfrm flipH="1" flipV="1">
            <a:off x="3822189" y="2708791"/>
            <a:ext cx="3737342" cy="107072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 idx="3"/>
          </p:cNvCxnSpPr>
          <p:nvPr/>
        </p:nvCxnSpPr>
        <p:spPr>
          <a:xfrm flipH="1" flipV="1">
            <a:off x="4027373" y="3520360"/>
            <a:ext cx="3532157" cy="39632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3"/>
          </p:cNvCxnSpPr>
          <p:nvPr/>
        </p:nvCxnSpPr>
        <p:spPr>
          <a:xfrm flipH="1">
            <a:off x="3655477" y="4107180"/>
            <a:ext cx="3904054" cy="6477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 idx="3"/>
          </p:cNvCxnSpPr>
          <p:nvPr/>
        </p:nvCxnSpPr>
        <p:spPr>
          <a:xfrm flipH="1">
            <a:off x="3693949" y="4356616"/>
            <a:ext cx="3865582" cy="491609"/>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6" idx="3"/>
          </p:cNvCxnSpPr>
          <p:nvPr/>
        </p:nvCxnSpPr>
        <p:spPr>
          <a:xfrm flipH="1">
            <a:off x="3565709" y="4518660"/>
            <a:ext cx="3993821" cy="100584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0600" y="1737971"/>
            <a:ext cx="434340" cy="184666"/>
          </a:xfrm>
          <a:prstGeom prst="rect">
            <a:avLst/>
          </a:prstGeom>
          <a:solidFill>
            <a:schemeClr val="bg1"/>
          </a:solidFill>
        </p:spPr>
        <p:txBody>
          <a:bodyPr wrap="square" lIns="0" tIns="0" rIns="0" bIns="0" rtlCol="0">
            <a:spAutoFit/>
          </a:bodyPr>
          <a:lstStyle/>
          <a:p>
            <a:pPr algn="ctr"/>
            <a:r>
              <a:rPr lang="en-US" sz="1200" b="1" dirty="0" smtClean="0"/>
              <a:t>4135</a:t>
            </a:r>
            <a:endParaRPr lang="en-US" sz="1200" b="1" dirty="0"/>
          </a:p>
        </p:txBody>
      </p:sp>
    </p:spTree>
    <p:extLst>
      <p:ext uri="{BB962C8B-B14F-4D97-AF65-F5344CB8AC3E}">
        <p14:creationId xmlns:p14="http://schemas.microsoft.com/office/powerpoint/2010/main" val="190258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62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878"/>
            <a:ext cx="6124575" cy="45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2875" y="2981325"/>
            <a:ext cx="628650" cy="1714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36746" y="2875002"/>
            <a:ext cx="1556836" cy="369332"/>
          </a:xfrm>
          <a:prstGeom prst="rect">
            <a:avLst/>
          </a:prstGeom>
        </p:spPr>
        <p:txBody>
          <a:bodyPr wrap="none">
            <a:spAutoFit/>
          </a:bodyPr>
          <a:lstStyle/>
          <a:p>
            <a:pPr algn="just"/>
            <a:r>
              <a:rPr lang="en-US" b="1" dirty="0">
                <a:latin typeface="Times New Roman" pitchFamily="18" charset="0"/>
                <a:cs typeface="Times New Roman" pitchFamily="18" charset="0"/>
              </a:rPr>
              <a:t>18. </a:t>
            </a:r>
            <a:r>
              <a:rPr lang="en-US" b="1" dirty="0" err="1">
                <a:latin typeface="Times New Roman" pitchFamily="18" charset="0"/>
                <a:cs typeface="Times New Roman" pitchFamily="18" charset="0"/>
              </a:rPr>
              <a:t>Happizzez</a:t>
            </a:r>
            <a:endParaRPr lang="en-US" b="1" dirty="0">
              <a:latin typeface="Times New Roman" pitchFamily="18" charset="0"/>
              <a:cs typeface="Times New Roman" pitchFamily="18" charset="0"/>
            </a:endParaRPr>
          </a:p>
        </p:txBody>
      </p:sp>
      <p:sp>
        <p:nvSpPr>
          <p:cNvPr id="8" name="Rectangle 7"/>
          <p:cNvSpPr/>
          <p:nvPr/>
        </p:nvSpPr>
        <p:spPr>
          <a:xfrm>
            <a:off x="2236746" y="3520360"/>
            <a:ext cx="1531188" cy="369332"/>
          </a:xfrm>
          <a:prstGeom prst="rect">
            <a:avLst/>
          </a:prstGeom>
        </p:spPr>
        <p:txBody>
          <a:bodyPr wrap="none">
            <a:spAutoFit/>
          </a:bodyPr>
          <a:lstStyle/>
          <a:p>
            <a:pPr algn="just"/>
            <a:r>
              <a:rPr lang="en-US" b="1" dirty="0">
                <a:latin typeface="Times New Roman" pitchFamily="18" charset="0"/>
                <a:cs typeface="Times New Roman" pitchFamily="18" charset="0"/>
              </a:rPr>
              <a:t>19. </a:t>
            </a:r>
            <a:r>
              <a:rPr lang="en-US" b="1" dirty="0" err="1">
                <a:latin typeface="Times New Roman" pitchFamily="18" charset="0"/>
                <a:cs typeface="Times New Roman" pitchFamily="18" charset="0"/>
              </a:rPr>
              <a:t>Pethahiah</a:t>
            </a:r>
            <a:endParaRPr lang="en-US" b="1" dirty="0">
              <a:latin typeface="Times New Roman" pitchFamily="18" charset="0"/>
              <a:cs typeface="Times New Roman" pitchFamily="18" charset="0"/>
            </a:endParaRPr>
          </a:p>
        </p:txBody>
      </p:sp>
      <p:sp>
        <p:nvSpPr>
          <p:cNvPr id="11" name="Rectangle 10"/>
          <p:cNvSpPr/>
          <p:nvPr/>
        </p:nvSpPr>
        <p:spPr>
          <a:xfrm>
            <a:off x="2236746" y="4130159"/>
            <a:ext cx="1377300" cy="369332"/>
          </a:xfrm>
          <a:prstGeom prst="rect">
            <a:avLst/>
          </a:prstGeom>
        </p:spPr>
        <p:txBody>
          <a:bodyPr wrap="none">
            <a:spAutoFit/>
          </a:bodyPr>
          <a:lstStyle/>
          <a:p>
            <a:pPr algn="just"/>
            <a:r>
              <a:rPr lang="en-US" b="1" dirty="0">
                <a:latin typeface="Times New Roman" pitchFamily="18" charset="0"/>
                <a:cs typeface="Times New Roman" pitchFamily="18" charset="0"/>
              </a:rPr>
              <a:t>20. </a:t>
            </a:r>
            <a:r>
              <a:rPr lang="en-US" b="1" dirty="0" err="1">
                <a:latin typeface="Times New Roman" pitchFamily="18" charset="0"/>
                <a:cs typeface="Times New Roman" pitchFamily="18" charset="0"/>
              </a:rPr>
              <a:t>Jehezkel</a:t>
            </a:r>
            <a:endParaRPr lang="en-US" b="1" dirty="0">
              <a:latin typeface="Times New Roman" pitchFamily="18" charset="0"/>
              <a:cs typeface="Times New Roman" pitchFamily="18" charset="0"/>
            </a:endParaRPr>
          </a:p>
        </p:txBody>
      </p:sp>
      <p:sp>
        <p:nvSpPr>
          <p:cNvPr id="12" name="Rectangle 11"/>
          <p:cNvSpPr/>
          <p:nvPr/>
        </p:nvSpPr>
        <p:spPr>
          <a:xfrm>
            <a:off x="2236746" y="4777859"/>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21. </a:t>
            </a:r>
            <a:r>
              <a:rPr lang="en-US" b="1" dirty="0" err="1">
                <a:latin typeface="Times New Roman" pitchFamily="18" charset="0"/>
                <a:cs typeface="Times New Roman" pitchFamily="18" charset="0"/>
              </a:rPr>
              <a:t>Jachin</a:t>
            </a:r>
            <a:endParaRPr lang="en-US" b="1" dirty="0">
              <a:latin typeface="Times New Roman" pitchFamily="18" charset="0"/>
              <a:cs typeface="Times New Roman" pitchFamily="18" charset="0"/>
            </a:endParaRPr>
          </a:p>
        </p:txBody>
      </p:sp>
      <p:sp>
        <p:nvSpPr>
          <p:cNvPr id="13" name="Rectangle 12"/>
          <p:cNvSpPr/>
          <p:nvPr/>
        </p:nvSpPr>
        <p:spPr>
          <a:xfrm>
            <a:off x="2236746" y="5320784"/>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22. </a:t>
            </a:r>
            <a:r>
              <a:rPr lang="en-US" b="1" dirty="0" err="1">
                <a:latin typeface="Times New Roman" pitchFamily="18" charset="0"/>
                <a:cs typeface="Times New Roman" pitchFamily="18" charset="0"/>
              </a:rPr>
              <a:t>Gamul</a:t>
            </a:r>
            <a:endParaRPr lang="en-US" b="1" dirty="0">
              <a:latin typeface="Times New Roman" pitchFamily="18" charset="0"/>
              <a:cs typeface="Times New Roman" pitchFamily="18" charset="0"/>
            </a:endParaRPr>
          </a:p>
        </p:txBody>
      </p:sp>
      <p:cxnSp>
        <p:nvCxnSpPr>
          <p:cNvPr id="14" name="Straight Arrow Connector 13"/>
          <p:cNvCxnSpPr>
            <a:endCxn id="7" idx="3"/>
          </p:cNvCxnSpPr>
          <p:nvPr/>
        </p:nvCxnSpPr>
        <p:spPr>
          <a:xfrm flipH="1" flipV="1">
            <a:off x="3793582" y="3059668"/>
            <a:ext cx="3765948" cy="1635204"/>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3"/>
          </p:cNvCxnSpPr>
          <p:nvPr/>
        </p:nvCxnSpPr>
        <p:spPr>
          <a:xfrm flipH="1" flipV="1">
            <a:off x="3767934" y="3705026"/>
            <a:ext cx="3791596" cy="1156534"/>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3"/>
          </p:cNvCxnSpPr>
          <p:nvPr/>
        </p:nvCxnSpPr>
        <p:spPr>
          <a:xfrm flipH="1" flipV="1">
            <a:off x="3614046" y="4314825"/>
            <a:ext cx="3945484" cy="76009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3"/>
          </p:cNvCxnSpPr>
          <p:nvPr/>
        </p:nvCxnSpPr>
        <p:spPr>
          <a:xfrm flipH="1" flipV="1">
            <a:off x="3421686" y="4962525"/>
            <a:ext cx="4137844" cy="26479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3" idx="3"/>
          </p:cNvCxnSpPr>
          <p:nvPr/>
        </p:nvCxnSpPr>
        <p:spPr>
          <a:xfrm flipH="1">
            <a:off x="3447334" y="5417820"/>
            <a:ext cx="4112196" cy="8763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2500" y="1997051"/>
            <a:ext cx="434340" cy="184666"/>
          </a:xfrm>
          <a:prstGeom prst="rect">
            <a:avLst/>
          </a:prstGeom>
          <a:solidFill>
            <a:schemeClr val="bg1"/>
          </a:solidFill>
        </p:spPr>
        <p:txBody>
          <a:bodyPr wrap="square" lIns="0" tIns="0" rIns="0" bIns="0" rtlCol="0">
            <a:spAutoFit/>
          </a:bodyPr>
          <a:lstStyle/>
          <a:p>
            <a:pPr algn="ctr"/>
            <a:r>
              <a:rPr lang="en-US" sz="1200" b="1" dirty="0" smtClean="0"/>
              <a:t>4135</a:t>
            </a:r>
            <a:endParaRPr lang="en-US" sz="1200" b="1" dirty="0"/>
          </a:p>
        </p:txBody>
      </p:sp>
    </p:spTree>
    <p:extLst>
      <p:ext uri="{BB962C8B-B14F-4D97-AF65-F5344CB8AC3E}">
        <p14:creationId xmlns:p14="http://schemas.microsoft.com/office/powerpoint/2010/main" val="2296606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nodeType="clickEffect">
                                  <p:stCondLst>
                                    <p:cond delay="0"/>
                                  </p:stCondLst>
                                  <p:childTnLst>
                                    <p:animEffect transition="out" filter="wipe(left)">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nodeType="clickEffect">
                                  <p:stCondLst>
                                    <p:cond delay="0"/>
                                  </p:stCondLst>
                                  <p:childTnLst>
                                    <p:animEffect transition="out" filter="wipe(left)">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8" fill="hold" nodeType="clickEffect">
                                  <p:stCondLst>
                                    <p:cond delay="0"/>
                                  </p:stCondLst>
                                  <p:childTnLst>
                                    <p:animEffect transition="out" filter="wipe(left)">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righ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3156"/>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6912"/>
            <a:ext cx="6076950" cy="460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66531" y="2859643"/>
            <a:ext cx="1210588" cy="369332"/>
          </a:xfrm>
          <a:prstGeom prst="rect">
            <a:avLst/>
          </a:prstGeom>
        </p:spPr>
        <p:txBody>
          <a:bodyPr wrap="none">
            <a:spAutoFit/>
          </a:bodyPr>
          <a:lstStyle/>
          <a:p>
            <a:pPr algn="just"/>
            <a:r>
              <a:rPr lang="en-US" b="1" dirty="0">
                <a:latin typeface="Times New Roman" pitchFamily="18" charset="0"/>
                <a:cs typeface="Times New Roman" pitchFamily="18" charset="0"/>
              </a:rPr>
              <a:t>22. </a:t>
            </a:r>
            <a:r>
              <a:rPr lang="en-US" b="1" dirty="0" err="1">
                <a:latin typeface="Times New Roman" pitchFamily="18" charset="0"/>
                <a:cs typeface="Times New Roman" pitchFamily="18" charset="0"/>
              </a:rPr>
              <a:t>Gamul</a:t>
            </a:r>
            <a:endParaRPr lang="en-US" b="1" dirty="0">
              <a:latin typeface="Times New Roman" pitchFamily="18" charset="0"/>
              <a:cs typeface="Times New Roman" pitchFamily="18" charset="0"/>
            </a:endParaRPr>
          </a:p>
        </p:txBody>
      </p:sp>
      <p:sp>
        <p:nvSpPr>
          <p:cNvPr id="3" name="Rectangle 2"/>
          <p:cNvSpPr/>
          <p:nvPr/>
        </p:nvSpPr>
        <p:spPr>
          <a:xfrm>
            <a:off x="2566531" y="3467614"/>
            <a:ext cx="1287532" cy="369332"/>
          </a:xfrm>
          <a:prstGeom prst="rect">
            <a:avLst/>
          </a:prstGeom>
        </p:spPr>
        <p:txBody>
          <a:bodyPr wrap="none">
            <a:spAutoFit/>
          </a:bodyPr>
          <a:lstStyle/>
          <a:p>
            <a:pPr algn="just"/>
            <a:r>
              <a:rPr lang="en-US" b="1" dirty="0">
                <a:latin typeface="Times New Roman" pitchFamily="18" charset="0"/>
                <a:cs typeface="Times New Roman" pitchFamily="18" charset="0"/>
              </a:rPr>
              <a:t>23. </a:t>
            </a:r>
            <a:r>
              <a:rPr lang="en-US" b="1" dirty="0" err="1">
                <a:latin typeface="Times New Roman" pitchFamily="18" charset="0"/>
                <a:cs typeface="Times New Roman" pitchFamily="18" charset="0"/>
              </a:rPr>
              <a:t>Delaiah</a:t>
            </a:r>
            <a:endParaRPr lang="en-US" b="1" dirty="0">
              <a:latin typeface="Times New Roman" pitchFamily="18" charset="0"/>
              <a:cs typeface="Times New Roman" pitchFamily="18" charset="0"/>
            </a:endParaRPr>
          </a:p>
        </p:txBody>
      </p:sp>
      <p:sp>
        <p:nvSpPr>
          <p:cNvPr id="4" name="Rectangle 3"/>
          <p:cNvSpPr/>
          <p:nvPr/>
        </p:nvSpPr>
        <p:spPr>
          <a:xfrm>
            <a:off x="2566531" y="4082534"/>
            <a:ext cx="1390124" cy="369332"/>
          </a:xfrm>
          <a:prstGeom prst="rect">
            <a:avLst/>
          </a:prstGeom>
        </p:spPr>
        <p:txBody>
          <a:bodyPr wrap="none">
            <a:spAutoFit/>
          </a:bodyPr>
          <a:lstStyle/>
          <a:p>
            <a:pPr algn="just"/>
            <a:r>
              <a:rPr lang="en-US" b="1" dirty="0">
                <a:latin typeface="Times New Roman" pitchFamily="18" charset="0"/>
                <a:cs typeface="Times New Roman" pitchFamily="18" charset="0"/>
              </a:rPr>
              <a:t>24. </a:t>
            </a:r>
            <a:r>
              <a:rPr lang="en-US" b="1" dirty="0" err="1">
                <a:latin typeface="Times New Roman" pitchFamily="18" charset="0"/>
                <a:cs typeface="Times New Roman" pitchFamily="18" charset="0"/>
              </a:rPr>
              <a:t>Maaziah</a:t>
            </a:r>
            <a:endParaRPr lang="en-US" b="1" dirty="0">
              <a:latin typeface="Times New Roman" pitchFamily="18" charset="0"/>
              <a:cs typeface="Times New Roman" pitchFamily="18" charset="0"/>
            </a:endParaRPr>
          </a:p>
        </p:txBody>
      </p:sp>
      <p:sp>
        <p:nvSpPr>
          <p:cNvPr id="5" name="Rectangle 4"/>
          <p:cNvSpPr/>
          <p:nvPr/>
        </p:nvSpPr>
        <p:spPr>
          <a:xfrm>
            <a:off x="2566531" y="4711184"/>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6" name="Rectangle 5"/>
          <p:cNvSpPr/>
          <p:nvPr/>
        </p:nvSpPr>
        <p:spPr>
          <a:xfrm>
            <a:off x="2566531" y="5349359"/>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cxnSp>
        <p:nvCxnSpPr>
          <p:cNvPr id="11" name="Straight Arrow Connector 10"/>
          <p:cNvCxnSpPr>
            <a:endCxn id="2" idx="3"/>
          </p:cNvCxnSpPr>
          <p:nvPr/>
        </p:nvCxnSpPr>
        <p:spPr>
          <a:xfrm flipH="1" flipV="1">
            <a:off x="3777119" y="3044309"/>
            <a:ext cx="3782411" cy="237351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 idx="3"/>
          </p:cNvCxnSpPr>
          <p:nvPr/>
        </p:nvCxnSpPr>
        <p:spPr>
          <a:xfrm flipH="1" flipV="1">
            <a:off x="3854063" y="3652280"/>
            <a:ext cx="3705467" cy="195604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4" idx="3"/>
          </p:cNvCxnSpPr>
          <p:nvPr/>
        </p:nvCxnSpPr>
        <p:spPr>
          <a:xfrm flipH="1" flipV="1">
            <a:off x="3956655" y="4267200"/>
            <a:ext cx="3602876" cy="150876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H="1">
            <a:off x="3918183" y="1592580"/>
            <a:ext cx="3641348" cy="330327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6" idx="3"/>
          </p:cNvCxnSpPr>
          <p:nvPr/>
        </p:nvCxnSpPr>
        <p:spPr>
          <a:xfrm flipH="1">
            <a:off x="3751471" y="1805940"/>
            <a:ext cx="3808059" cy="372808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4880" y="1974191"/>
            <a:ext cx="434340" cy="184666"/>
          </a:xfrm>
          <a:prstGeom prst="rect">
            <a:avLst/>
          </a:prstGeom>
          <a:solidFill>
            <a:schemeClr val="bg1"/>
          </a:solidFill>
        </p:spPr>
        <p:txBody>
          <a:bodyPr wrap="square" lIns="0" tIns="0" rIns="0" bIns="0" rtlCol="0">
            <a:spAutoFit/>
          </a:bodyPr>
          <a:lstStyle/>
          <a:p>
            <a:pPr algn="ctr"/>
            <a:r>
              <a:rPr lang="en-US" sz="1200" b="1" dirty="0" smtClean="0"/>
              <a:t>4135</a:t>
            </a:r>
            <a:endParaRPr lang="en-US" sz="1200" b="1" dirty="0"/>
          </a:p>
        </p:txBody>
      </p:sp>
    </p:spTree>
    <p:extLst>
      <p:ext uri="{BB962C8B-B14F-4D97-AF65-F5344CB8AC3E}">
        <p14:creationId xmlns:p14="http://schemas.microsoft.com/office/powerpoint/2010/main" val="1360382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1607"/>
            <a:ext cx="6619875" cy="49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93680" y="2549009"/>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Jedaiah</a:t>
            </a:r>
            <a:endParaRPr lang="en-US" b="1" dirty="0">
              <a:latin typeface="Times New Roman" pitchFamily="18" charset="0"/>
              <a:cs typeface="Times New Roman" pitchFamily="18" charset="0"/>
            </a:endParaRPr>
          </a:p>
        </p:txBody>
      </p:sp>
      <p:sp>
        <p:nvSpPr>
          <p:cNvPr id="3" name="Rectangle 2"/>
          <p:cNvSpPr/>
          <p:nvPr/>
        </p:nvSpPr>
        <p:spPr>
          <a:xfrm>
            <a:off x="2893680" y="3151028"/>
            <a:ext cx="1069524" cy="369332"/>
          </a:xfrm>
          <a:prstGeom prst="rect">
            <a:avLst/>
          </a:prstGeom>
        </p:spPr>
        <p:txBody>
          <a:bodyPr wrap="none">
            <a:spAutoFit/>
          </a:bodyPr>
          <a:lstStyle/>
          <a:p>
            <a:pPr algn="just"/>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Harim</a:t>
            </a:r>
            <a:endParaRPr lang="en-US" b="1" dirty="0">
              <a:latin typeface="Times New Roman" pitchFamily="18" charset="0"/>
              <a:cs typeface="Times New Roman" pitchFamily="18" charset="0"/>
            </a:endParaRPr>
          </a:p>
        </p:txBody>
      </p:sp>
      <p:sp>
        <p:nvSpPr>
          <p:cNvPr id="4" name="Rectangle 3"/>
          <p:cNvSpPr/>
          <p:nvPr/>
        </p:nvSpPr>
        <p:spPr>
          <a:xfrm>
            <a:off x="2893680" y="3911084"/>
            <a:ext cx="1120820" cy="369332"/>
          </a:xfrm>
          <a:prstGeom prst="rect">
            <a:avLst/>
          </a:prstGeom>
        </p:spPr>
        <p:txBody>
          <a:bodyPr wrap="none">
            <a:spAutoFit/>
          </a:bodyPr>
          <a:lstStyle/>
          <a:p>
            <a:pPr algn="just"/>
            <a:r>
              <a:rPr lang="en-US" b="1" dirty="0">
                <a:latin typeface="Times New Roman" pitchFamily="18" charset="0"/>
                <a:cs typeface="Times New Roman" pitchFamily="18" charset="0"/>
              </a:rPr>
              <a:t>4. </a:t>
            </a:r>
            <a:r>
              <a:rPr lang="en-US" b="1" dirty="0" err="1">
                <a:latin typeface="Times New Roman" pitchFamily="18" charset="0"/>
                <a:cs typeface="Times New Roman" pitchFamily="18" charset="0"/>
              </a:rPr>
              <a:t>Seorim</a:t>
            </a:r>
            <a:endParaRPr lang="en-US" b="1" dirty="0">
              <a:latin typeface="Times New Roman" pitchFamily="18" charset="0"/>
              <a:cs typeface="Times New Roman" pitchFamily="18" charset="0"/>
            </a:endParaRPr>
          </a:p>
        </p:txBody>
      </p:sp>
      <p:sp>
        <p:nvSpPr>
          <p:cNvPr id="5" name="Rectangle 4"/>
          <p:cNvSpPr/>
          <p:nvPr/>
        </p:nvSpPr>
        <p:spPr>
          <a:xfrm>
            <a:off x="2893680" y="4587359"/>
            <a:ext cx="1428596" cy="369332"/>
          </a:xfrm>
          <a:prstGeom prst="rect">
            <a:avLst/>
          </a:prstGeom>
        </p:spPr>
        <p:txBody>
          <a:bodyPr wrap="none">
            <a:spAutoFit/>
          </a:bodyPr>
          <a:lstStyle/>
          <a:p>
            <a:pPr algn="just"/>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Malchijah</a:t>
            </a:r>
            <a:endParaRPr lang="en-US" b="1" dirty="0">
              <a:latin typeface="Times New Roman" pitchFamily="18" charset="0"/>
              <a:cs typeface="Times New Roman" pitchFamily="18" charset="0"/>
            </a:endParaRPr>
          </a:p>
        </p:txBody>
      </p:sp>
      <p:sp>
        <p:nvSpPr>
          <p:cNvPr id="6" name="Rectangle 5"/>
          <p:cNvSpPr/>
          <p:nvPr/>
        </p:nvSpPr>
        <p:spPr>
          <a:xfrm>
            <a:off x="2893680" y="5311259"/>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cxnSp>
        <p:nvCxnSpPr>
          <p:cNvPr id="11" name="Straight Arrow Connector 10"/>
          <p:cNvCxnSpPr>
            <a:endCxn id="2" idx="3"/>
          </p:cNvCxnSpPr>
          <p:nvPr/>
        </p:nvCxnSpPr>
        <p:spPr>
          <a:xfrm flipH="1">
            <a:off x="4078620" y="1783080"/>
            <a:ext cx="3480910" cy="95059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 idx="3"/>
          </p:cNvCxnSpPr>
          <p:nvPr/>
        </p:nvCxnSpPr>
        <p:spPr>
          <a:xfrm flipH="1">
            <a:off x="3963204" y="1965960"/>
            <a:ext cx="3596326" cy="1369734"/>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4" idx="3"/>
          </p:cNvCxnSpPr>
          <p:nvPr/>
        </p:nvCxnSpPr>
        <p:spPr>
          <a:xfrm flipH="1">
            <a:off x="4014500" y="2151237"/>
            <a:ext cx="3545031" cy="194451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3"/>
          </p:cNvCxnSpPr>
          <p:nvPr/>
        </p:nvCxnSpPr>
        <p:spPr>
          <a:xfrm flipH="1">
            <a:off x="4322276" y="2316480"/>
            <a:ext cx="3237255" cy="2455545"/>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6" idx="3"/>
          </p:cNvCxnSpPr>
          <p:nvPr/>
        </p:nvCxnSpPr>
        <p:spPr>
          <a:xfrm flipH="1">
            <a:off x="4168388" y="2549009"/>
            <a:ext cx="3391143" cy="2946916"/>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59180" y="1600811"/>
            <a:ext cx="434340" cy="184666"/>
          </a:xfrm>
          <a:prstGeom prst="rect">
            <a:avLst/>
          </a:prstGeom>
          <a:solidFill>
            <a:schemeClr val="bg1"/>
          </a:solidFill>
        </p:spPr>
        <p:txBody>
          <a:bodyPr wrap="square" lIns="0" tIns="0" rIns="0" bIns="0" rtlCol="0">
            <a:spAutoFit/>
          </a:bodyPr>
          <a:lstStyle/>
          <a:p>
            <a:pPr algn="ctr"/>
            <a:r>
              <a:rPr lang="en-US" sz="1200" b="1" dirty="0" smtClean="0"/>
              <a:t>4135</a:t>
            </a:r>
            <a:endParaRPr lang="en-US" sz="1200" b="1" dirty="0"/>
          </a:p>
        </p:txBody>
      </p:sp>
    </p:spTree>
    <p:extLst>
      <p:ext uri="{BB962C8B-B14F-4D97-AF65-F5344CB8AC3E}">
        <p14:creationId xmlns:p14="http://schemas.microsoft.com/office/powerpoint/2010/main" val="2614929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2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3542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59530" y="888871"/>
            <a:ext cx="1311215" cy="526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Order of the</a:t>
            </a:r>
          </a:p>
          <a:p>
            <a:pPr algn="just"/>
            <a:r>
              <a:rPr lang="en-US" sz="1200" b="1" dirty="0" smtClean="0">
                <a:latin typeface="Times New Roman" pitchFamily="18" charset="0"/>
                <a:cs typeface="Times New Roman" pitchFamily="18" charset="0"/>
              </a:rPr>
              <a:t>divisions, </a:t>
            </a:r>
          </a:p>
          <a:p>
            <a:pPr algn="just"/>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 Jehoiarib</a:t>
            </a:r>
          </a:p>
          <a:p>
            <a:pPr algn="just"/>
            <a:r>
              <a:rPr lang="en-US" sz="1200" b="1" dirty="0" smtClean="0">
                <a:latin typeface="Times New Roman" pitchFamily="18" charset="0"/>
                <a:cs typeface="Times New Roman" pitchFamily="18" charset="0"/>
              </a:rPr>
              <a:t>2. </a:t>
            </a:r>
            <a:r>
              <a:rPr lang="en-US" sz="1200" b="1" dirty="0" err="1" smtClean="0">
                <a:latin typeface="Times New Roman" pitchFamily="18" charset="0"/>
                <a:cs typeface="Times New Roman" pitchFamily="18" charset="0"/>
              </a:rPr>
              <a:t>Jedaiah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3. </a:t>
            </a:r>
            <a:r>
              <a:rPr lang="en-US" sz="1200" b="1" dirty="0" err="1" smtClean="0">
                <a:latin typeface="Times New Roman" pitchFamily="18" charset="0"/>
                <a:cs typeface="Times New Roman" pitchFamily="18" charset="0"/>
              </a:rPr>
              <a:t>Harim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4. </a:t>
            </a:r>
            <a:r>
              <a:rPr lang="en-US" sz="1200" b="1" dirty="0" err="1" smtClean="0">
                <a:latin typeface="Times New Roman" pitchFamily="18" charset="0"/>
                <a:cs typeface="Times New Roman" pitchFamily="18" charset="0"/>
              </a:rPr>
              <a:t>Seorim</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5. </a:t>
            </a:r>
            <a:r>
              <a:rPr lang="en-US" sz="1200" b="1" dirty="0" err="1" smtClean="0">
                <a:latin typeface="Times New Roman" pitchFamily="18" charset="0"/>
                <a:cs typeface="Times New Roman" pitchFamily="18" charset="0"/>
              </a:rPr>
              <a:t>Malchijah</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6. </a:t>
            </a:r>
            <a:r>
              <a:rPr lang="en-US" sz="1200" b="1" dirty="0" err="1" smtClean="0">
                <a:latin typeface="Times New Roman" pitchFamily="18" charset="0"/>
                <a:cs typeface="Times New Roman" pitchFamily="18" charset="0"/>
              </a:rPr>
              <a:t>Mijamin</a:t>
            </a:r>
            <a:endParaRPr lang="en-US" sz="1200" b="1" dirty="0" smtClean="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7. </a:t>
            </a:r>
            <a:r>
              <a:rPr lang="en-US" sz="1200" b="1" dirty="0" err="1" smtClean="0">
                <a:latin typeface="Times New Roman" pitchFamily="18" charset="0"/>
                <a:cs typeface="Times New Roman" pitchFamily="18" charset="0"/>
              </a:rPr>
              <a:t>Hakkoz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8. Abijah</a:t>
            </a:r>
          </a:p>
          <a:p>
            <a:pPr algn="just"/>
            <a:r>
              <a:rPr lang="en-US" sz="1200" b="1" dirty="0" smtClean="0">
                <a:latin typeface="Times New Roman" pitchFamily="18" charset="0"/>
                <a:cs typeface="Times New Roman" pitchFamily="18" charset="0"/>
              </a:rPr>
              <a:t>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Jeshua</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Shecaniah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Eliashib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Jakim</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Huppah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14</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Jeshebeab</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15</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Bilgah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16</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Immer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17</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Hezir</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18</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Happizzez</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19</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Pethahiah</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20</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Jehezkel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21</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Jachin</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22</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Gamul</a:t>
            </a:r>
            <a:endParaRPr lang="en-US" sz="1200" b="1" dirty="0">
              <a:latin typeface="Times New Roman" pitchFamily="18" charset="0"/>
              <a:cs typeface="Times New Roman" pitchFamily="18" charset="0"/>
            </a:endParaRPr>
          </a:p>
          <a:p>
            <a:pPr algn="just"/>
            <a:r>
              <a:rPr lang="en-US" sz="1200" b="1" dirty="0" smtClean="0">
                <a:latin typeface="Times New Roman" pitchFamily="18" charset="0"/>
                <a:cs typeface="Times New Roman" pitchFamily="18" charset="0"/>
              </a:rPr>
              <a:t>23</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Delaiah</a:t>
            </a:r>
            <a:endParaRPr lang="en-US" sz="1200" b="1" dirty="0" smtClean="0">
              <a:latin typeface="Times New Roman" pitchFamily="18" charset="0"/>
              <a:cs typeface="Times New Roman" pitchFamily="18" charset="0"/>
            </a:endParaRPr>
          </a:p>
          <a:p>
            <a:pPr algn="just"/>
            <a:r>
              <a:rPr lang="en-US" sz="1200" b="1" dirty="0">
                <a:latin typeface="Times New Roman" pitchFamily="18" charset="0"/>
                <a:cs typeface="Times New Roman" pitchFamily="18" charset="0"/>
              </a:rPr>
              <a:t>24. </a:t>
            </a:r>
            <a:r>
              <a:rPr lang="en-US" sz="1200" b="1" dirty="0" err="1">
                <a:latin typeface="Times New Roman" pitchFamily="18" charset="0"/>
                <a:cs typeface="Times New Roman" pitchFamily="18" charset="0"/>
              </a:rPr>
              <a:t>Maaziah</a:t>
            </a:r>
            <a:endParaRPr lang="en-US" sz="1200" b="1" dirty="0">
              <a:latin typeface="Times New Roman" pitchFamily="18" charset="0"/>
              <a:cs typeface="Times New Roman" pitchFamily="18" charset="0"/>
            </a:endParaRPr>
          </a:p>
          <a:p>
            <a:pPr algn="just"/>
            <a:endParaRPr lang="en-US" sz="1200" b="1"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6" y="1400723"/>
            <a:ext cx="6805651" cy="507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51145" y="2406134"/>
            <a:ext cx="1274708" cy="369332"/>
          </a:xfrm>
          <a:prstGeom prst="rect">
            <a:avLst/>
          </a:prstGeom>
        </p:spPr>
        <p:txBody>
          <a:bodyPr wrap="none">
            <a:spAutoFit/>
          </a:bodyPr>
          <a:lstStyle/>
          <a:p>
            <a:pPr algn="just"/>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Mijamin</a:t>
            </a:r>
            <a:endParaRPr lang="en-US" b="1" dirty="0">
              <a:latin typeface="Times New Roman" pitchFamily="18" charset="0"/>
              <a:cs typeface="Times New Roman" pitchFamily="18" charset="0"/>
            </a:endParaRPr>
          </a:p>
        </p:txBody>
      </p:sp>
      <p:sp>
        <p:nvSpPr>
          <p:cNvPr id="3" name="Rectangle 2"/>
          <p:cNvSpPr/>
          <p:nvPr/>
        </p:nvSpPr>
        <p:spPr>
          <a:xfrm>
            <a:off x="2751145" y="3147337"/>
            <a:ext cx="1184940" cy="369332"/>
          </a:xfrm>
          <a:prstGeom prst="rect">
            <a:avLst/>
          </a:prstGeom>
        </p:spPr>
        <p:txBody>
          <a:bodyPr wrap="none">
            <a:spAutoFit/>
          </a:bodyPr>
          <a:lstStyle/>
          <a:p>
            <a:pPr algn="just"/>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Hakkoz</a:t>
            </a:r>
            <a:endParaRPr lang="en-US" b="1" dirty="0">
              <a:latin typeface="Times New Roman" pitchFamily="18" charset="0"/>
              <a:cs typeface="Times New Roman" pitchFamily="18" charset="0"/>
            </a:endParaRPr>
          </a:p>
        </p:txBody>
      </p:sp>
      <p:sp>
        <p:nvSpPr>
          <p:cNvPr id="4" name="Rectangle 3"/>
          <p:cNvSpPr/>
          <p:nvPr/>
        </p:nvSpPr>
        <p:spPr>
          <a:xfrm>
            <a:off x="2751145" y="3853934"/>
            <a:ext cx="1082412" cy="369332"/>
          </a:xfrm>
          <a:prstGeom prst="rect">
            <a:avLst/>
          </a:prstGeom>
        </p:spPr>
        <p:txBody>
          <a:bodyPr wrap="none">
            <a:spAutoFit/>
          </a:bodyPr>
          <a:lstStyle/>
          <a:p>
            <a:pPr algn="just"/>
            <a:r>
              <a:rPr lang="en-US" b="1" dirty="0">
                <a:latin typeface="Times New Roman" pitchFamily="18" charset="0"/>
                <a:cs typeface="Times New Roman" pitchFamily="18" charset="0"/>
              </a:rPr>
              <a:t>8. Abijah</a:t>
            </a:r>
          </a:p>
        </p:txBody>
      </p:sp>
      <p:sp>
        <p:nvSpPr>
          <p:cNvPr id="8" name="Rectangle 7"/>
          <p:cNvSpPr/>
          <p:nvPr/>
        </p:nvSpPr>
        <p:spPr>
          <a:xfrm>
            <a:off x="4284628" y="338003"/>
            <a:ext cx="327490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Now Zechariah was of the division of Abijah. If the annunciation was in 4 BC, then his service would end on Nisan 17.</a:t>
            </a:r>
            <a:endParaRPr lang="en-US" sz="1200" b="1" dirty="0">
              <a:latin typeface="Times New Roman" pitchFamily="18" charset="0"/>
              <a:cs typeface="Times New Roman" pitchFamily="18" charset="0"/>
            </a:endParaRPr>
          </a:p>
        </p:txBody>
      </p:sp>
      <p:cxnSp>
        <p:nvCxnSpPr>
          <p:cNvPr id="6" name="Straight Arrow Connector 5"/>
          <p:cNvCxnSpPr>
            <a:stCxn id="8" idx="2"/>
          </p:cNvCxnSpPr>
          <p:nvPr/>
        </p:nvCxnSpPr>
        <p:spPr>
          <a:xfrm>
            <a:off x="5922079" y="984334"/>
            <a:ext cx="0" cy="27685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1" idx="2"/>
          </p:cNvCxnSpPr>
          <p:nvPr/>
        </p:nvCxnSpPr>
        <p:spPr>
          <a:xfrm>
            <a:off x="2814599" y="3339715"/>
            <a:ext cx="3245554" cy="20602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 idx="3"/>
          </p:cNvCxnSpPr>
          <p:nvPr/>
        </p:nvCxnSpPr>
        <p:spPr>
          <a:xfrm flipH="1">
            <a:off x="4025853" y="2506980"/>
            <a:ext cx="3533679" cy="8382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 idx="3"/>
          </p:cNvCxnSpPr>
          <p:nvPr/>
        </p:nvCxnSpPr>
        <p:spPr>
          <a:xfrm flipH="1">
            <a:off x="3936085" y="2682240"/>
            <a:ext cx="3623445" cy="649763"/>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3940" y="147127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cxnSp>
        <p:nvCxnSpPr>
          <p:cNvPr id="18" name="Straight Arrow Connector 17"/>
          <p:cNvCxnSpPr>
            <a:endCxn id="4" idx="3"/>
          </p:cNvCxnSpPr>
          <p:nvPr/>
        </p:nvCxnSpPr>
        <p:spPr>
          <a:xfrm flipH="1">
            <a:off x="3833557" y="2903220"/>
            <a:ext cx="3725976" cy="113538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326" y="1400723"/>
            <a:ext cx="565785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The maximum time needed for Elizabeth’s body to prepare for conception is 14 days, assuming that the Almighty performed the miracle to restart her fertility renewal as soon as Zechariah went off duty.  A shorter time will be worse for the NULL hypothesis here.  A longer time is unreasonable, since we expect Yahweh fulfill his word promptly.  The reason for this is that enough chronological data is included in the Scripture to figure this out. The Scripture is thus showing that by including the information that it should be figured out with assumptions that do not make the result impossible to figure out.  Assuming an untimely fulfillment of the word would reduce the whole chronology to ambiguity. The arrow points to the NULL hypothesis conception date, which we will find in the next calendar chart.</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4268477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2"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26"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425902"/>
            <a:ext cx="9158326" cy="60379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0907"/>
            <a:ext cx="6006288"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24075" y="1286371"/>
            <a:ext cx="3790950"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NULL hypothesis conception date for John the Baptist</a:t>
            </a:r>
            <a:endParaRPr lang="en-US" sz="1200" b="1" dirty="0">
              <a:latin typeface="Times New Roman" pitchFamily="18" charset="0"/>
              <a:cs typeface="Times New Roman" pitchFamily="18" charset="0"/>
            </a:endParaRPr>
          </a:p>
        </p:txBody>
      </p:sp>
      <p:cxnSp>
        <p:nvCxnSpPr>
          <p:cNvPr id="6" name="Straight Arrow Connector 5"/>
          <p:cNvCxnSpPr>
            <a:stCxn id="5" idx="2"/>
          </p:cNvCxnSpPr>
          <p:nvPr/>
        </p:nvCxnSpPr>
        <p:spPr>
          <a:xfrm>
            <a:off x="4019550" y="1563370"/>
            <a:ext cx="1104900" cy="13989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09575" y="3444873"/>
            <a:ext cx="2057400" cy="1762125"/>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1</a:t>
            </a:r>
            <a:endParaRPr lang="en-US" sz="8800" dirty="0"/>
          </a:p>
        </p:txBody>
      </p:sp>
      <p:sp>
        <p:nvSpPr>
          <p:cNvPr id="11" name="Rectangle 10"/>
          <p:cNvSpPr/>
          <p:nvPr/>
        </p:nvSpPr>
        <p:spPr>
          <a:xfrm>
            <a:off x="6248400" y="3036725"/>
            <a:ext cx="249555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1200" b="1" dirty="0" smtClean="0">
                <a:latin typeface="Times New Roman" pitchFamily="18" charset="0"/>
                <a:cs typeface="Times New Roman" pitchFamily="18" charset="0"/>
              </a:rPr>
              <a:t>Now we count off 6 months to reach the annunciation to Miriam.  Strictly speaking, the month counting begins on the 2</a:t>
            </a:r>
            <a:r>
              <a:rPr lang="en-US" sz="1200" b="1" baseline="30000" dirty="0" smtClean="0">
                <a:latin typeface="Times New Roman" pitchFamily="18" charset="0"/>
                <a:cs typeface="Times New Roman" pitchFamily="18" charset="0"/>
              </a:rPr>
              <a:t>nd</a:t>
            </a:r>
            <a:r>
              <a:rPr lang="en-US" sz="1200" b="1" dirty="0" smtClean="0">
                <a:latin typeface="Times New Roman" pitchFamily="18" charset="0"/>
                <a:cs typeface="Times New Roman" pitchFamily="18" charset="0"/>
              </a:rPr>
              <a:t> day of each month here since the conception is on the second day of the month.</a:t>
            </a:r>
            <a:endParaRPr lang="en-US" sz="1200" b="1" dirty="0">
              <a:latin typeface="Times New Roman" pitchFamily="18" charset="0"/>
              <a:cs typeface="Times New Roman" pitchFamily="18" charset="0"/>
            </a:endParaRPr>
          </a:p>
        </p:txBody>
      </p:sp>
      <p:sp>
        <p:nvSpPr>
          <p:cNvPr id="9" name="TextBox 8"/>
          <p:cNvSpPr txBox="1"/>
          <p:nvPr/>
        </p:nvSpPr>
        <p:spPr>
          <a:xfrm>
            <a:off x="944880" y="2065631"/>
            <a:ext cx="434340" cy="184666"/>
          </a:xfrm>
          <a:prstGeom prst="rect">
            <a:avLst/>
          </a:prstGeom>
          <a:solidFill>
            <a:schemeClr val="bg1"/>
          </a:solidFill>
        </p:spPr>
        <p:txBody>
          <a:bodyPr wrap="square" lIns="0" tIns="0" rIns="0" bIns="0" rtlCol="0">
            <a:spAutoFit/>
          </a:bodyPr>
          <a:lstStyle/>
          <a:p>
            <a:pPr algn="ctr"/>
            <a:r>
              <a:rPr lang="en-US" sz="1200" b="1" dirty="0" smtClean="0"/>
              <a:t>4136</a:t>
            </a:r>
            <a:endParaRPr lang="en-US" sz="1200" b="1" dirty="0"/>
          </a:p>
        </p:txBody>
      </p:sp>
    </p:spTree>
    <p:extLst>
      <p:ext uri="{BB962C8B-B14F-4D97-AF65-F5344CB8AC3E}">
        <p14:creationId xmlns:p14="http://schemas.microsoft.com/office/powerpoint/2010/main" val="411391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TotalTime>
  <Words>3381</Words>
  <Application>Microsoft Office PowerPoint</Application>
  <PresentationFormat>On-screen Show (4:3)</PresentationFormat>
  <Paragraphs>650</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Gregg</dc:creator>
  <cp:lastModifiedBy> </cp:lastModifiedBy>
  <cp:revision>125</cp:revision>
  <dcterms:created xsi:type="dcterms:W3CDTF">2012-09-17T16:52:26Z</dcterms:created>
  <dcterms:modified xsi:type="dcterms:W3CDTF">2013-10-13T19:12:52Z</dcterms:modified>
</cp:coreProperties>
</file>